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93" r:id="rId7"/>
    <p:sldMasterId id="2147483808" r:id="rId8"/>
    <p:sldMasterId id="2147483823" r:id="rId9"/>
    <p:sldMasterId id="2147483872" r:id="rId10"/>
    <p:sldMasterId id="2147483884" r:id="rId11"/>
  </p:sldMasterIdLst>
  <p:sldIdLst>
    <p:sldId id="256" r:id="rId12"/>
    <p:sldId id="271" r:id="rId13"/>
    <p:sldId id="261" r:id="rId14"/>
    <p:sldId id="279" r:id="rId15"/>
    <p:sldId id="288" r:id="rId16"/>
    <p:sldId id="258" r:id="rId17"/>
    <p:sldId id="259" r:id="rId18"/>
    <p:sldId id="262" r:id="rId19"/>
    <p:sldId id="263" r:id="rId20"/>
    <p:sldId id="268" r:id="rId21"/>
    <p:sldId id="270" r:id="rId22"/>
    <p:sldId id="284" r:id="rId23"/>
    <p:sldId id="272" r:id="rId24"/>
    <p:sldId id="276" r:id="rId25"/>
    <p:sldId id="29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00"/>
    <a:srgbClr val="00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50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082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04A5-E0F2-4932-805E-A5FDBCB8ED3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391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643E-9677-45F3-8C7D-53A562E74A7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9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D2EE-7E5F-4BC5-AE7C-F5F9BBB1EAE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869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F553-A767-4C3F-ADB4-B5DAD1A72D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736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BD39-8B6A-4621-A185-78E309FC56D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13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6B2C-C495-4E1C-AE03-79663CD0AC9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909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37A3-CD1F-4A06-9EA0-97D9FF60037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671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A59D-F73B-4A16-94B6-E29B350C9E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86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867C-D7FE-4B43-8F60-BC61378228F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62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147D-0C4F-4C4B-82E8-08F039FD2C74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5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9063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509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16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173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831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593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523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165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926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23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135C-FADA-4709-8415-523B805B2A9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517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067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105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507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567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512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12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519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61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031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9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E40-C7EC-41E1-9A07-8084D697E5A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929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086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021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873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996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164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683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153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081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388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5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3170-3C62-4F31-8B70-A35C96483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399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952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115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8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E370-6688-42D7-9C4B-A8A48AD4BEC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3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04A5-E0F2-4932-805E-A5FDBCB8ED3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21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643E-9677-45F3-8C7D-53A562E74A7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3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D2EE-7E5F-4BC5-AE7C-F5F9BBB1EAE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82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F553-A767-4C3F-ADB4-B5DAD1A72D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2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57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BD39-8B6A-4621-A185-78E309FC56D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1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6B2C-C495-4E1C-AE03-79663CD0AC9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19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37A3-CD1F-4A06-9EA0-97D9FF60037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2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A59D-F73B-4A16-94B6-E29B350C9E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6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867C-D7FE-4B43-8F60-BC61378228F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40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147D-0C4F-4C4B-82E8-08F039FD2C74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34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135C-FADA-4709-8415-523B805B2A9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07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E40-C7EC-41E1-9A07-8084D697E5A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73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3170-3C62-4F31-8B70-A35C96483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3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E370-6688-42D7-9C4B-A8A48AD4BEC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849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04A5-E0F2-4932-805E-A5FDBCB8ED3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25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643E-9677-45F3-8C7D-53A562E74A7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4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D2EE-7E5F-4BC5-AE7C-F5F9BBB1EAE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69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F553-A767-4C3F-ADB4-B5DAD1A72D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54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BD39-8B6A-4621-A185-78E309FC56D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83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6B2C-C495-4E1C-AE03-79663CD0AC9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80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37A3-CD1F-4A06-9EA0-97D9FF60037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A59D-F73B-4A16-94B6-E29B350C9E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09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867C-D7FE-4B43-8F60-BC61378228F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37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147D-0C4F-4C4B-82E8-08F039FD2C74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5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529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135C-FADA-4709-8415-523B805B2A9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2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E40-C7EC-41E1-9A07-8084D697E5A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70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3170-3C62-4F31-8B70-A35C96483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82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E370-6688-42D7-9C4B-A8A48AD4BEC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09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04A5-E0F2-4932-805E-A5FDBCB8ED3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67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643E-9677-45F3-8C7D-53A562E74A7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17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D2EE-7E5F-4BC5-AE7C-F5F9BBB1EAE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87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F553-A767-4C3F-ADB4-B5DAD1A72D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98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BD39-8B6A-4621-A185-78E309FC56D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9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6B2C-C495-4E1C-AE03-79663CD0AC9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4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379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37A3-CD1F-4A06-9EA0-97D9FF60037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0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A59D-F73B-4A16-94B6-E29B350C9E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51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867C-D7FE-4B43-8F60-BC61378228F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68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147D-0C4F-4C4B-82E8-08F039FD2C74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36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135C-FADA-4709-8415-523B805B2A9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15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E40-C7EC-41E1-9A07-8084D697E5A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57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3170-3C62-4F31-8B70-A35C96483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78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E370-6688-42D7-9C4B-A8A48AD4BEC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35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04A5-E0F2-4932-805E-A5FDBCB8ED3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20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643E-9677-45F3-8C7D-53A562E74A7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7961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D2EE-7E5F-4BC5-AE7C-F5F9BBB1EAE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99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F553-A767-4C3F-ADB4-B5DAD1A72D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32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BD39-8B6A-4621-A185-78E309FC56D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83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6B2C-C495-4E1C-AE03-79663CD0AC9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17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37A3-CD1F-4A06-9EA0-97D9FF60037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46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A59D-F73B-4A16-94B6-E29B350C9E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7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867C-D7FE-4B43-8F60-BC61378228F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37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147D-0C4F-4C4B-82E8-08F039FD2C74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370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135C-FADA-4709-8415-523B805B2A9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186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E40-C7EC-41E1-9A07-8084D697E5A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7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804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3170-3C62-4F31-8B70-A35C96483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23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E370-6688-42D7-9C4B-A8A48AD4BEC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75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04A5-E0F2-4932-805E-A5FDBCB8ED3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21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643E-9677-45F3-8C7D-53A562E74A7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731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D2EE-7E5F-4BC5-AE7C-F5F9BBB1EAE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47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F553-A767-4C3F-ADB4-B5DAD1A72D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653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BD39-8B6A-4621-A185-78E309FC56D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89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6B2C-C495-4E1C-AE03-79663CD0AC9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41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37A3-CD1F-4A06-9EA0-97D9FF60037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27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A59D-F73B-4A16-94B6-E29B350C9E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5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321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867C-D7FE-4B43-8F60-BC61378228F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2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147D-0C4F-4C4B-82E8-08F039FD2C74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07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135C-FADA-4709-8415-523B805B2A9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16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E40-C7EC-41E1-9A07-8084D697E5A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461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3170-3C62-4F31-8B70-A35C96483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80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E370-6688-42D7-9C4B-A8A48AD4BEC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05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04A5-E0F2-4932-805E-A5FDBCB8ED3B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00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643E-9677-45F3-8C7D-53A562E74A78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356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D2EE-7E5F-4BC5-AE7C-F5F9BBB1EAE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662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F553-A767-4C3F-ADB4-B5DAD1A72D4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6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7677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BD39-8B6A-4621-A185-78E309FC56D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561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6B2C-C495-4E1C-AE03-79663CD0AC9C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72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37A3-CD1F-4A06-9EA0-97D9FF60037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863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9A59D-F73B-4A16-94B6-E29B350C9E90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21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867C-D7FE-4B43-8F60-BC61378228F6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046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147D-0C4F-4C4B-82E8-08F039FD2C74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179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135C-FADA-4709-8415-523B805B2A95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107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FE40-C7EC-41E1-9A07-8084D697E5A9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758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3170-3C62-4F31-8B70-A35C96483583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26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E370-6688-42D7-9C4B-A8A48AD4BEC7}" type="slidenum">
              <a:rPr lang="hu-HU" alt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F939-AE38-4D75-9809-C845910483C9}" type="datetimeFigureOut">
              <a:rPr lang="hu-HU" smtClean="0"/>
              <a:t>2019.10.07.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94F6-D6D4-4BA9-93AA-82947EC51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56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FC77-2BC8-4781-A725-6018FB79F8E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BF8E-ED4A-4FD4-ADFB-2C1695457B9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6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F939-AE38-4D75-9809-C845910483C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94F6-D6D4-4BA9-93AA-82947EC51F0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6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3216631-10C9-400B-86D4-4279B781AD37}" type="slidenum">
              <a:rPr lang="hu-HU" altLang="hu-H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0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3216631-10C9-400B-86D4-4279B781AD37}" type="slidenum">
              <a:rPr lang="hu-HU" altLang="hu-H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3216631-10C9-400B-86D4-4279B781AD37}" type="slidenum">
              <a:rPr lang="hu-HU" altLang="hu-H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7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3216631-10C9-400B-86D4-4279B781AD37}" type="slidenum">
              <a:rPr lang="hu-HU" altLang="hu-H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3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3216631-10C9-400B-86D4-4279B781AD37}" type="slidenum">
              <a:rPr lang="hu-HU" altLang="hu-H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1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3216631-10C9-400B-86D4-4279B781AD37}" type="slidenum">
              <a:rPr lang="hu-HU" altLang="hu-H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5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3216631-10C9-400B-86D4-4279B781AD37}" type="slidenum">
              <a:rPr lang="hu-HU" altLang="hu-HU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DBD8-C1E1-41E8-957D-B6A581359BF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2019.10.07.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B34F-06DD-4008-BE41-F096649EDB5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0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\\upload.wikimedia.org\wikipedia\hu\a\a9\Magyar_%25C3%25A1llami_term%25C3%25A9szetv%25C3%25A9delem_hivatalos_embl%25C3%25A9m%25C3%25A1ja_-_k%25C3%25B3csag_-_SzTNH181140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em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hu-HU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endParaRPr lang="hu-HU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385136"/>
            <a:ext cx="6400800" cy="2212215"/>
          </a:xfrm>
        </p:spPr>
        <p:txBody>
          <a:bodyPr/>
          <a:lstStyle/>
          <a:p>
            <a:r>
              <a:rPr lang="hu-HU" sz="4400" b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TERMÉSZETVÉDELEM</a:t>
            </a:r>
          </a:p>
          <a:p>
            <a:r>
              <a:rPr lang="hu-HU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DIDAKTIKAI ÁBRÁK</a:t>
            </a:r>
          </a:p>
          <a:p>
            <a:r>
              <a:rPr lang="hu-HU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Temesi Géza</a:t>
            </a:r>
            <a:endParaRPr lang="hu-HU" dirty="0">
              <a:solidFill>
                <a:srgbClr val="0066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5" descr="Fájl:Magyar állami természetvédelem hivatalos emblémája - kócsag - SzTNH18114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04" y="19512"/>
            <a:ext cx="43211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hu-HU" altLang="hu-HU" sz="33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A vadon élő állatfajok csoportosítása</a:t>
            </a:r>
            <a:endParaRPr lang="hu-HU" altLang="hu-HU" sz="33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39238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800" smtClean="0"/>
              <a:t>.</a:t>
            </a:r>
          </a:p>
        </p:txBody>
      </p:sp>
      <p:grpSp>
        <p:nvGrpSpPr>
          <p:cNvPr id="453636" name="Group 4"/>
          <p:cNvGrpSpPr>
            <a:grpSpLocks noChangeAspect="1"/>
          </p:cNvGrpSpPr>
          <p:nvPr/>
        </p:nvGrpSpPr>
        <p:grpSpPr bwMode="auto">
          <a:xfrm>
            <a:off x="0" y="800100"/>
            <a:ext cx="9144000" cy="6057900"/>
            <a:chOff x="-905" y="20"/>
            <a:chExt cx="11231" cy="7631"/>
          </a:xfrm>
        </p:grpSpPr>
        <p:sp>
          <p:nvSpPr>
            <p:cNvPr id="453646" name="AutoShape 5"/>
            <p:cNvSpPr>
              <a:spLocks noChangeAspect="1" noChangeArrowheads="1"/>
            </p:cNvSpPr>
            <p:nvPr/>
          </p:nvSpPr>
          <p:spPr bwMode="auto">
            <a:xfrm>
              <a:off x="-905" y="20"/>
              <a:ext cx="11231" cy="7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47" name="Text Box 6"/>
            <p:cNvSpPr txBox="1">
              <a:spLocks noChangeArrowheads="1"/>
            </p:cNvSpPr>
            <p:nvPr/>
          </p:nvSpPr>
          <p:spPr bwMode="auto">
            <a:xfrm>
              <a:off x="-185" y="1604"/>
              <a:ext cx="294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993300"/>
                  </a:solidFill>
                </a:rPr>
                <a:t>NEM VÉDETTEK</a:t>
              </a:r>
            </a:p>
          </p:txBody>
        </p:sp>
        <p:sp>
          <p:nvSpPr>
            <p:cNvPr id="453648" name="Text Box 7"/>
            <p:cNvSpPr txBox="1">
              <a:spLocks noChangeArrowheads="1"/>
            </p:cNvSpPr>
            <p:nvPr/>
          </p:nvSpPr>
          <p:spPr bwMode="auto">
            <a:xfrm>
              <a:off x="6582" y="1604"/>
              <a:ext cx="294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A50021"/>
                  </a:solidFill>
                </a:rPr>
                <a:t>VÉDELEM ALATT ÁLLÓK</a:t>
              </a:r>
              <a:endParaRPr lang="hu-HU" altLang="hu-HU" sz="2000">
                <a:solidFill>
                  <a:srgbClr val="A50021"/>
                </a:solidFill>
              </a:endParaRPr>
            </a:p>
          </p:txBody>
        </p:sp>
        <p:sp>
          <p:nvSpPr>
            <p:cNvPr id="453649" name="Text Box 8"/>
            <p:cNvSpPr txBox="1">
              <a:spLocks noChangeArrowheads="1"/>
            </p:cNvSpPr>
            <p:nvPr/>
          </p:nvSpPr>
          <p:spPr bwMode="auto">
            <a:xfrm>
              <a:off x="-905" y="2604"/>
              <a:ext cx="226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008000"/>
                  </a:solidFill>
                </a:rPr>
                <a:t>VADÁSZHATÓK</a:t>
              </a:r>
              <a:endParaRPr lang="hu-HU" altLang="hu-HU" sz="2000">
                <a:solidFill>
                  <a:srgbClr val="000000"/>
                </a:solidFill>
              </a:endParaRPr>
            </a:p>
          </p:txBody>
        </p:sp>
        <p:sp>
          <p:nvSpPr>
            <p:cNvPr id="367625" name="Text Box 9"/>
            <p:cNvSpPr txBox="1">
              <a:spLocks noChangeArrowheads="1"/>
            </p:cNvSpPr>
            <p:nvPr/>
          </p:nvSpPr>
          <p:spPr bwMode="auto">
            <a:xfrm>
              <a:off x="1817" y="2604"/>
              <a:ext cx="226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altLang="hu-HU" sz="1250" b="1" dirty="0" smtClean="0">
                  <a:solidFill>
                    <a:srgbClr val="000099"/>
                  </a:solidFill>
                </a:rPr>
                <a:t>FOGHATÓK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altLang="hu-HU" sz="900" b="1" dirty="0" smtClean="0">
                  <a:solidFill>
                    <a:srgbClr val="000099"/>
                  </a:solidFill>
                </a:rPr>
                <a:t>(halászat, horgászat</a:t>
              </a:r>
              <a:r>
                <a:rPr lang="hu-HU" altLang="hu-HU" sz="900" b="1" dirty="0">
                  <a:solidFill>
                    <a:srgbClr val="000099"/>
                  </a:solidFill>
                </a:rPr>
                <a:t>)</a:t>
              </a:r>
              <a:endParaRPr lang="hu-HU" altLang="hu-HU" sz="900" b="1" dirty="0" smtClean="0">
                <a:solidFill>
                  <a:srgbClr val="000099"/>
                </a:solidFill>
              </a:endParaRPr>
            </a:p>
          </p:txBody>
        </p:sp>
        <p:sp>
          <p:nvSpPr>
            <p:cNvPr id="453651" name="Text Box 10"/>
            <p:cNvSpPr txBox="1">
              <a:spLocks noChangeArrowheads="1"/>
            </p:cNvSpPr>
            <p:nvPr/>
          </p:nvSpPr>
          <p:spPr bwMode="auto">
            <a:xfrm>
              <a:off x="-905" y="3784"/>
              <a:ext cx="2268" cy="6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200" b="1">
                  <a:solidFill>
                    <a:srgbClr val="000000"/>
                  </a:solidFill>
                </a:rPr>
                <a:t>A </a:t>
              </a:r>
              <a:r>
                <a:rPr lang="hu-HU" altLang="hu-HU" sz="1300" b="1">
                  <a:solidFill>
                    <a:srgbClr val="000000"/>
                  </a:solidFill>
                </a:rPr>
                <a:t>Vtv.</a:t>
              </a:r>
              <a:r>
                <a:rPr lang="hu-HU" altLang="hu-HU" sz="1200" b="1">
                  <a:solidFill>
                    <a:srgbClr val="000000"/>
                  </a:solidFill>
                </a:rPr>
                <a:t> ALKALMAZÁSÁBAN</a:t>
              </a:r>
              <a:endParaRPr lang="hu-HU" altLang="hu-HU" sz="2000">
                <a:solidFill>
                  <a:srgbClr val="000000"/>
                </a:solidFill>
              </a:endParaRPr>
            </a:p>
          </p:txBody>
        </p:sp>
        <p:sp>
          <p:nvSpPr>
            <p:cNvPr id="453652" name="Text Box 11"/>
            <p:cNvSpPr txBox="1">
              <a:spLocks noChangeArrowheads="1"/>
            </p:cNvSpPr>
            <p:nvPr/>
          </p:nvSpPr>
          <p:spPr bwMode="auto">
            <a:xfrm>
              <a:off x="1680" y="3784"/>
              <a:ext cx="2268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200" b="1">
                  <a:solidFill>
                    <a:srgbClr val="000000"/>
                  </a:solidFill>
                </a:rPr>
                <a:t>KÖZÖSSÉGI JELENTŐSÉGŰ VAD</a:t>
              </a:r>
              <a:endParaRPr lang="hu-HU" altLang="hu-HU" sz="2000">
                <a:solidFill>
                  <a:srgbClr val="000000"/>
                </a:solidFill>
              </a:endParaRPr>
            </a:p>
          </p:txBody>
        </p:sp>
        <p:sp>
          <p:nvSpPr>
            <p:cNvPr id="453653" name="Text Box 12"/>
            <p:cNvSpPr txBox="1">
              <a:spLocks noChangeArrowheads="1"/>
            </p:cNvSpPr>
            <p:nvPr/>
          </p:nvSpPr>
          <p:spPr bwMode="auto">
            <a:xfrm>
              <a:off x="2839" y="473"/>
              <a:ext cx="3743" cy="4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600" b="1">
                  <a:solidFill>
                    <a:srgbClr val="006600"/>
                  </a:solidFill>
                </a:rPr>
                <a:t>VADON ÉLŐ ÁLLATFAJOK</a:t>
              </a:r>
            </a:p>
          </p:txBody>
        </p:sp>
        <p:sp>
          <p:nvSpPr>
            <p:cNvPr id="453654" name="Text Box 13"/>
            <p:cNvSpPr txBox="1">
              <a:spLocks noChangeArrowheads="1"/>
            </p:cNvSpPr>
            <p:nvPr/>
          </p:nvSpPr>
          <p:spPr bwMode="auto">
            <a:xfrm>
              <a:off x="-905" y="5008"/>
              <a:ext cx="1723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006600"/>
                  </a:solidFill>
                </a:rPr>
                <a:t>VAD</a:t>
              </a:r>
              <a:r>
                <a:rPr lang="hu-HU" altLang="hu-HU" sz="1300" b="1">
                  <a:solidFill>
                    <a:srgbClr val="000000"/>
                  </a:solidFill>
                </a:rPr>
                <a:t> =</a:t>
              </a:r>
              <a:r>
                <a:rPr lang="hu-HU" altLang="hu-HU" sz="1200" b="1">
                  <a:solidFill>
                    <a:srgbClr val="000000"/>
                  </a:solidFill>
                </a:rPr>
                <a:t> vadászható állatfaj</a:t>
              </a:r>
              <a:endParaRPr lang="hu-HU" altLang="hu-HU" sz="2000">
                <a:solidFill>
                  <a:srgbClr val="000000"/>
                </a:solidFill>
              </a:endParaRPr>
            </a:p>
          </p:txBody>
        </p:sp>
        <p:sp>
          <p:nvSpPr>
            <p:cNvPr id="453655" name="Text Box 14"/>
            <p:cNvSpPr txBox="1">
              <a:spLocks noChangeArrowheads="1"/>
            </p:cNvSpPr>
            <p:nvPr/>
          </p:nvSpPr>
          <p:spPr bwMode="auto">
            <a:xfrm>
              <a:off x="1680" y="5008"/>
              <a:ext cx="1587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006600"/>
                  </a:solidFill>
                </a:rPr>
                <a:t>APRÓVAD</a:t>
              </a:r>
              <a:endParaRPr lang="hu-HU" altLang="hu-HU" sz="2000">
                <a:solidFill>
                  <a:srgbClr val="000000"/>
                </a:solidFill>
              </a:endParaRPr>
            </a:p>
          </p:txBody>
        </p:sp>
        <p:sp>
          <p:nvSpPr>
            <p:cNvPr id="453656" name="Text Box 15"/>
            <p:cNvSpPr txBox="1">
              <a:spLocks noChangeArrowheads="1"/>
            </p:cNvSpPr>
            <p:nvPr/>
          </p:nvSpPr>
          <p:spPr bwMode="auto">
            <a:xfrm>
              <a:off x="1680" y="5915"/>
              <a:ext cx="1587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006600"/>
                  </a:solidFill>
                </a:rPr>
                <a:t>NAGYVAD</a:t>
              </a:r>
              <a:endParaRPr lang="hu-HU" altLang="hu-HU" sz="2000">
                <a:solidFill>
                  <a:srgbClr val="000000"/>
                </a:solidFill>
              </a:endParaRPr>
            </a:p>
          </p:txBody>
        </p:sp>
        <p:sp>
          <p:nvSpPr>
            <p:cNvPr id="45365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847" y="5177"/>
              <a:ext cx="452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25 faj</a:t>
              </a:r>
            </a:p>
          </p:txBody>
        </p:sp>
        <p:sp>
          <p:nvSpPr>
            <p:cNvPr id="45365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847" y="6006"/>
              <a:ext cx="453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0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6 faj</a:t>
              </a:r>
            </a:p>
          </p:txBody>
        </p:sp>
        <p:sp>
          <p:nvSpPr>
            <p:cNvPr id="45365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-617" y="6931"/>
              <a:ext cx="1587" cy="2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31 emlős- és madárfaj</a:t>
              </a:r>
            </a:p>
          </p:txBody>
        </p:sp>
        <p:sp>
          <p:nvSpPr>
            <p:cNvPr id="453660" name="Text Box 19"/>
            <p:cNvSpPr txBox="1">
              <a:spLocks noChangeArrowheads="1"/>
            </p:cNvSpPr>
            <p:nvPr/>
          </p:nvSpPr>
          <p:spPr bwMode="auto">
            <a:xfrm>
              <a:off x="5862" y="2612"/>
              <a:ext cx="1728" cy="8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b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CC0000"/>
                  </a:solidFill>
                </a:rPr>
                <a:t>VÉDETTEK</a:t>
              </a:r>
              <a:r>
                <a:rPr lang="hu-HU" altLang="hu-HU" sz="1200" b="1">
                  <a:solidFill>
                    <a:srgbClr val="CC0000"/>
                  </a:solidFill>
                </a:rPr>
                <a:t> </a:t>
              </a:r>
              <a:r>
                <a:rPr lang="hu-HU" altLang="hu-HU" sz="1200">
                  <a:solidFill>
                    <a:srgbClr val="000000"/>
                  </a:solidFill>
                </a:rPr>
                <a:t>2.000 - 50.000 Ft</a:t>
              </a:r>
              <a:endParaRPr lang="hu-HU" altLang="hu-HU" sz="2000">
                <a:solidFill>
                  <a:srgbClr val="000000"/>
                </a:solidFill>
              </a:endParaRPr>
            </a:p>
          </p:txBody>
        </p:sp>
        <p:sp>
          <p:nvSpPr>
            <p:cNvPr id="453661" name="Text Box 20"/>
            <p:cNvSpPr txBox="1">
              <a:spLocks noChangeArrowheads="1"/>
            </p:cNvSpPr>
            <p:nvPr/>
          </p:nvSpPr>
          <p:spPr bwMode="auto">
            <a:xfrm>
              <a:off x="7842" y="2612"/>
              <a:ext cx="2352" cy="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FF0000"/>
                  </a:solidFill>
                </a:rPr>
                <a:t>FOKOZOTTAN VÉDETTEK</a:t>
              </a:r>
              <a:r>
                <a:rPr lang="hu-HU" altLang="hu-HU" sz="1200" b="1">
                  <a:solidFill>
                    <a:srgbClr val="FF0000"/>
                  </a:solidFill>
                </a:rPr>
                <a:t/>
              </a:r>
              <a:br>
                <a:rPr lang="hu-HU" altLang="hu-HU" sz="1200" b="1">
                  <a:solidFill>
                    <a:srgbClr val="FF0000"/>
                  </a:solidFill>
                </a:rPr>
              </a:br>
              <a:r>
                <a:rPr lang="hu-HU" altLang="hu-HU" sz="1200">
                  <a:solidFill>
                    <a:srgbClr val="000000"/>
                  </a:solidFill>
                </a:rPr>
                <a:t>100.000 - 1.000.000 Ft</a:t>
              </a:r>
              <a:endParaRPr lang="hu-HU" altLang="hu-HU" sz="2000">
                <a:solidFill>
                  <a:srgbClr val="000000"/>
                </a:solidFill>
              </a:endParaRPr>
            </a:p>
          </p:txBody>
        </p:sp>
        <p:sp>
          <p:nvSpPr>
            <p:cNvPr id="45366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7711" y="6931"/>
              <a:ext cx="1587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417 emlős- és madárfaj</a:t>
              </a:r>
            </a:p>
          </p:txBody>
        </p:sp>
        <p:sp>
          <p:nvSpPr>
            <p:cNvPr id="45366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559" y="6643"/>
              <a:ext cx="172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16 emlős- és madárfaj</a:t>
              </a:r>
            </a:p>
          </p:txBody>
        </p:sp>
        <p:sp>
          <p:nvSpPr>
            <p:cNvPr id="45366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6998" y="4339"/>
              <a:ext cx="454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993 faj</a:t>
              </a:r>
            </a:p>
          </p:txBody>
        </p:sp>
        <p:sp>
          <p:nvSpPr>
            <p:cNvPr id="453665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9030" y="4339"/>
              <a:ext cx="454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185 faj</a:t>
              </a:r>
            </a:p>
          </p:txBody>
        </p:sp>
        <p:sp>
          <p:nvSpPr>
            <p:cNvPr id="45366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8022" y="4771"/>
              <a:ext cx="45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1178 faj</a:t>
              </a:r>
            </a:p>
          </p:txBody>
        </p:sp>
        <p:sp>
          <p:nvSpPr>
            <p:cNvPr id="453667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350" y="5462"/>
              <a:ext cx="1492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304 emlős- és madárfaj</a:t>
              </a:r>
            </a:p>
          </p:txBody>
        </p:sp>
        <p:sp>
          <p:nvSpPr>
            <p:cNvPr id="453668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8618" y="5462"/>
              <a:ext cx="140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hu-HU" sz="12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113 emlős- és madárfaj</a:t>
              </a:r>
            </a:p>
          </p:txBody>
        </p:sp>
        <p:sp>
          <p:nvSpPr>
            <p:cNvPr id="453669" name="Line 30"/>
            <p:cNvSpPr>
              <a:spLocks noChangeShapeType="1"/>
            </p:cNvSpPr>
            <p:nvPr/>
          </p:nvSpPr>
          <p:spPr bwMode="auto">
            <a:xfrm flipH="1">
              <a:off x="391" y="2180"/>
              <a:ext cx="72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70" name="Line 31"/>
            <p:cNvSpPr>
              <a:spLocks noChangeShapeType="1"/>
            </p:cNvSpPr>
            <p:nvPr/>
          </p:nvSpPr>
          <p:spPr bwMode="auto">
            <a:xfrm>
              <a:off x="1543" y="2180"/>
              <a:ext cx="144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71" name="Line 32"/>
            <p:cNvSpPr>
              <a:spLocks noChangeShapeType="1"/>
            </p:cNvSpPr>
            <p:nvPr/>
          </p:nvSpPr>
          <p:spPr bwMode="auto">
            <a:xfrm>
              <a:off x="247" y="3188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72" name="Line 33"/>
            <p:cNvSpPr>
              <a:spLocks noChangeShapeType="1"/>
            </p:cNvSpPr>
            <p:nvPr/>
          </p:nvSpPr>
          <p:spPr bwMode="auto">
            <a:xfrm>
              <a:off x="247" y="4627"/>
              <a:ext cx="1" cy="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cxnSp>
          <p:nvCxnSpPr>
            <p:cNvPr id="453673" name="AutoShape 34"/>
            <p:cNvCxnSpPr>
              <a:cxnSpLocks noChangeShapeType="1"/>
            </p:cNvCxnSpPr>
            <p:nvPr/>
          </p:nvCxnSpPr>
          <p:spPr bwMode="auto">
            <a:xfrm>
              <a:off x="247" y="5923"/>
              <a:ext cx="0" cy="8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3674" name="Line 35"/>
            <p:cNvSpPr>
              <a:spLocks noChangeShapeType="1"/>
            </p:cNvSpPr>
            <p:nvPr/>
          </p:nvSpPr>
          <p:spPr bwMode="auto">
            <a:xfrm>
              <a:off x="1399" y="4051"/>
              <a:ext cx="288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75" name="Line 36"/>
            <p:cNvSpPr>
              <a:spLocks noChangeShapeType="1"/>
            </p:cNvSpPr>
            <p:nvPr/>
          </p:nvSpPr>
          <p:spPr bwMode="auto">
            <a:xfrm flipV="1">
              <a:off x="967" y="5203"/>
              <a:ext cx="57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76" name="Line 37"/>
            <p:cNvSpPr>
              <a:spLocks noChangeShapeType="1"/>
            </p:cNvSpPr>
            <p:nvPr/>
          </p:nvSpPr>
          <p:spPr bwMode="auto">
            <a:xfrm>
              <a:off x="967" y="5635"/>
              <a:ext cx="57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cxnSp>
          <p:nvCxnSpPr>
            <p:cNvPr id="453677" name="AutoShape 38"/>
            <p:cNvCxnSpPr>
              <a:cxnSpLocks noChangeShapeType="1"/>
            </p:cNvCxnSpPr>
            <p:nvPr/>
          </p:nvCxnSpPr>
          <p:spPr bwMode="auto">
            <a:xfrm>
              <a:off x="3415" y="5203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3678" name="Line 39"/>
            <p:cNvSpPr>
              <a:spLocks noChangeShapeType="1"/>
            </p:cNvSpPr>
            <p:nvPr/>
          </p:nvSpPr>
          <p:spPr bwMode="auto">
            <a:xfrm flipV="1">
              <a:off x="3415" y="5290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79" name="Line 40"/>
            <p:cNvSpPr>
              <a:spLocks noChangeShapeType="1"/>
            </p:cNvSpPr>
            <p:nvPr/>
          </p:nvSpPr>
          <p:spPr bwMode="auto">
            <a:xfrm>
              <a:off x="3415" y="6119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cxnSp>
          <p:nvCxnSpPr>
            <p:cNvPr id="453680" name="AutoShape 41"/>
            <p:cNvCxnSpPr>
              <a:cxnSpLocks noChangeShapeType="1"/>
            </p:cNvCxnSpPr>
            <p:nvPr/>
          </p:nvCxnSpPr>
          <p:spPr bwMode="auto">
            <a:xfrm>
              <a:off x="4135" y="4195"/>
              <a:ext cx="329" cy="238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3681" name="Line 42"/>
            <p:cNvSpPr>
              <a:spLocks noChangeShapeType="1"/>
            </p:cNvSpPr>
            <p:nvPr/>
          </p:nvSpPr>
          <p:spPr bwMode="auto">
            <a:xfrm flipV="1">
              <a:off x="1255" y="6787"/>
              <a:ext cx="216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82" name="Line 43"/>
            <p:cNvSpPr>
              <a:spLocks noChangeShapeType="1"/>
            </p:cNvSpPr>
            <p:nvPr/>
          </p:nvSpPr>
          <p:spPr bwMode="auto">
            <a:xfrm flipH="1">
              <a:off x="6998" y="2180"/>
              <a:ext cx="939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83" name="Line 44"/>
            <p:cNvSpPr>
              <a:spLocks noChangeShapeType="1"/>
            </p:cNvSpPr>
            <p:nvPr/>
          </p:nvSpPr>
          <p:spPr bwMode="auto">
            <a:xfrm>
              <a:off x="8249" y="2180"/>
              <a:ext cx="78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84" name="Line 45"/>
            <p:cNvSpPr>
              <a:spLocks noChangeShapeType="1"/>
            </p:cNvSpPr>
            <p:nvPr/>
          </p:nvSpPr>
          <p:spPr bwMode="auto">
            <a:xfrm>
              <a:off x="7158" y="3620"/>
              <a:ext cx="0" cy="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85" name="Line 46"/>
            <p:cNvSpPr>
              <a:spLocks noChangeShapeType="1"/>
            </p:cNvSpPr>
            <p:nvPr/>
          </p:nvSpPr>
          <p:spPr bwMode="auto">
            <a:xfrm flipH="1">
              <a:off x="9257" y="3620"/>
              <a:ext cx="0" cy="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86" name="Line 47"/>
            <p:cNvSpPr>
              <a:spLocks noChangeShapeType="1"/>
            </p:cNvSpPr>
            <p:nvPr/>
          </p:nvSpPr>
          <p:spPr bwMode="auto">
            <a:xfrm>
              <a:off x="7302" y="4627"/>
              <a:ext cx="57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87" name="Line 48"/>
            <p:cNvSpPr>
              <a:spLocks noChangeShapeType="1"/>
            </p:cNvSpPr>
            <p:nvPr/>
          </p:nvSpPr>
          <p:spPr bwMode="auto">
            <a:xfrm flipH="1">
              <a:off x="8598" y="4627"/>
              <a:ext cx="57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88" name="Line 51"/>
            <p:cNvSpPr>
              <a:spLocks noChangeShapeType="1"/>
            </p:cNvSpPr>
            <p:nvPr/>
          </p:nvSpPr>
          <p:spPr bwMode="auto">
            <a:xfrm>
              <a:off x="7158" y="462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89" name="Line 52"/>
            <p:cNvSpPr>
              <a:spLocks noChangeShapeType="1"/>
            </p:cNvSpPr>
            <p:nvPr/>
          </p:nvSpPr>
          <p:spPr bwMode="auto">
            <a:xfrm flipH="1">
              <a:off x="9257" y="462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90" name="Line 53"/>
            <p:cNvSpPr>
              <a:spLocks noChangeShapeType="1"/>
            </p:cNvSpPr>
            <p:nvPr/>
          </p:nvSpPr>
          <p:spPr bwMode="auto">
            <a:xfrm>
              <a:off x="7158" y="5779"/>
              <a:ext cx="1217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91" name="Line 54"/>
            <p:cNvSpPr>
              <a:spLocks noChangeShapeType="1"/>
            </p:cNvSpPr>
            <p:nvPr/>
          </p:nvSpPr>
          <p:spPr bwMode="auto">
            <a:xfrm flipH="1">
              <a:off x="8454" y="5779"/>
              <a:ext cx="803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92" name="Line 56"/>
            <p:cNvSpPr>
              <a:spLocks noChangeShapeType="1"/>
            </p:cNvSpPr>
            <p:nvPr/>
          </p:nvSpPr>
          <p:spPr bwMode="auto">
            <a:xfrm flipH="1">
              <a:off x="1589" y="1017"/>
              <a:ext cx="113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453693" name="Line 57"/>
            <p:cNvSpPr>
              <a:spLocks noChangeShapeType="1"/>
            </p:cNvSpPr>
            <p:nvPr/>
          </p:nvSpPr>
          <p:spPr bwMode="auto">
            <a:xfrm>
              <a:off x="6804" y="1017"/>
              <a:ext cx="1133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</p:grpSp>
      <p:sp>
        <p:nvSpPr>
          <p:cNvPr id="453637" name="Text Box 9"/>
          <p:cNvSpPr txBox="1">
            <a:spLocks noChangeArrowheads="1"/>
          </p:cNvSpPr>
          <p:nvPr/>
        </p:nvSpPr>
        <p:spPr bwMode="auto">
          <a:xfrm>
            <a:off x="3517900" y="2057400"/>
            <a:ext cx="17081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36000" bIns="10800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hu-HU" altLang="hu-HU" sz="1200" b="1" dirty="0">
                <a:solidFill>
                  <a:srgbClr val="000000"/>
                </a:solidFill>
              </a:rPr>
              <a:t>NEM HASZNOSÍTHATÓK</a:t>
            </a:r>
            <a:endParaRPr lang="hu-HU" altLang="hu-H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3638" name="Line 30"/>
          <p:cNvSpPr>
            <a:spLocks noChangeShapeType="1"/>
          </p:cNvSpPr>
          <p:nvPr/>
        </p:nvSpPr>
        <p:spPr bwMode="auto">
          <a:xfrm>
            <a:off x="3027363" y="2228850"/>
            <a:ext cx="369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453639" name="WordArt 16"/>
          <p:cNvSpPr>
            <a:spLocks noChangeArrowheads="1" noChangeShapeType="1" noTextEdit="1"/>
          </p:cNvSpPr>
          <p:nvPr/>
        </p:nvSpPr>
        <p:spPr bwMode="auto">
          <a:xfrm>
            <a:off x="4337050" y="2941638"/>
            <a:ext cx="360363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hu-HU" sz="1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48 faj</a:t>
            </a:r>
          </a:p>
        </p:txBody>
      </p:sp>
      <p:sp>
        <p:nvSpPr>
          <p:cNvPr id="453640" name="Line 39"/>
          <p:cNvSpPr>
            <a:spLocks noChangeShapeType="1"/>
          </p:cNvSpPr>
          <p:nvPr/>
        </p:nvSpPr>
        <p:spPr bwMode="auto">
          <a:xfrm>
            <a:off x="4103688" y="30226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453641" name="Text Box 19"/>
          <p:cNvSpPr txBox="1">
            <a:spLocks noChangeArrowheads="1"/>
          </p:cNvSpPr>
          <p:nvPr/>
        </p:nvSpPr>
        <p:spPr bwMode="auto">
          <a:xfrm>
            <a:off x="4697413" y="3787775"/>
            <a:ext cx="1209675" cy="441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300" b="1">
                <a:solidFill>
                  <a:srgbClr val="CC0000"/>
                </a:solidFill>
              </a:rPr>
              <a:t>EK jelentős</a:t>
            </a:r>
            <a:r>
              <a:rPr lang="hu-HU" altLang="hu-HU" sz="1200" b="1">
                <a:solidFill>
                  <a:srgbClr val="CC0000"/>
                </a:solidFill>
              </a:rPr>
              <a:t> </a:t>
            </a:r>
            <a:r>
              <a:rPr lang="hu-HU" altLang="hu-HU" sz="1200">
                <a:solidFill>
                  <a:srgbClr val="000000"/>
                </a:solidFill>
              </a:rPr>
              <a:t>25.000 Ft</a:t>
            </a:r>
            <a:endParaRPr lang="hu-HU" altLang="hu-HU" sz="2000">
              <a:solidFill>
                <a:srgbClr val="000000"/>
              </a:solidFill>
            </a:endParaRPr>
          </a:p>
        </p:txBody>
      </p:sp>
      <p:sp>
        <p:nvSpPr>
          <p:cNvPr id="453642" name="Line 54"/>
          <p:cNvSpPr>
            <a:spLocks noChangeShapeType="1"/>
          </p:cNvSpPr>
          <p:nvPr/>
        </p:nvSpPr>
        <p:spPr bwMode="auto">
          <a:xfrm flipH="1">
            <a:off x="5226050" y="2514600"/>
            <a:ext cx="145573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453643" name="Line 37"/>
          <p:cNvSpPr>
            <a:spLocks noChangeShapeType="1"/>
          </p:cNvSpPr>
          <p:nvPr/>
        </p:nvSpPr>
        <p:spPr bwMode="auto">
          <a:xfrm flipH="1">
            <a:off x="5226050" y="27432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453644" name="WordArt 24"/>
          <p:cNvSpPr>
            <a:spLocks noChangeArrowheads="1" noChangeShapeType="1" noTextEdit="1"/>
          </p:cNvSpPr>
          <p:nvPr/>
        </p:nvSpPr>
        <p:spPr bwMode="auto">
          <a:xfrm>
            <a:off x="5040313" y="4572000"/>
            <a:ext cx="358775" cy="179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hu-HU" sz="1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698 faj</a:t>
            </a:r>
          </a:p>
        </p:txBody>
      </p:sp>
      <p:sp>
        <p:nvSpPr>
          <p:cNvPr id="453645" name="Line 47"/>
          <p:cNvSpPr>
            <a:spLocks noChangeShapeType="1"/>
          </p:cNvSpPr>
          <p:nvPr/>
        </p:nvSpPr>
        <p:spPr bwMode="auto">
          <a:xfrm flipH="1">
            <a:off x="5219700" y="42291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hu-HU" altLang="hu-HU" sz="3200" dirty="0" smtClean="0">
                <a:solidFill>
                  <a:srgbClr val="003366"/>
                </a:solidFill>
                <a:latin typeface="Tahoma" pitchFamily="34" charset="0"/>
              </a:rPr>
              <a:t>A TERMÉSZET VÉDELMÉNEK VÁZLATA</a:t>
            </a:r>
            <a:r>
              <a:rPr lang="hu-HU" altLang="hu-HU" sz="800" dirty="0" smtClean="0">
                <a:solidFill>
                  <a:srgbClr val="003366"/>
                </a:solidFill>
                <a:latin typeface="Tahoma" pitchFamily="34" charset="0"/>
              </a:rPr>
              <a:t/>
            </a:r>
            <a:br>
              <a:rPr lang="hu-HU" altLang="hu-HU" sz="800" dirty="0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hu-HU" altLang="hu-HU" sz="800" dirty="0" smtClean="0">
                <a:solidFill>
                  <a:srgbClr val="003366"/>
                </a:solidFill>
                <a:latin typeface="Tahoma" pitchFamily="34" charset="0"/>
              </a:rPr>
              <a:t/>
            </a:r>
            <a:br>
              <a:rPr lang="hu-HU" altLang="hu-HU" sz="800" dirty="0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hu-HU" altLang="hu-HU" sz="1200" dirty="0" smtClean="0">
                <a:solidFill>
                  <a:srgbClr val="003366"/>
                </a:solidFill>
                <a:latin typeface="Tahoma" pitchFamily="34" charset="0"/>
              </a:rPr>
              <a:t>				(természet = természeti terület + természeti érték)</a:t>
            </a:r>
            <a:endParaRPr lang="en-US" altLang="hu-HU" sz="3200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grpSp>
        <p:nvGrpSpPr>
          <p:cNvPr id="543748" name="Group 4"/>
          <p:cNvGrpSpPr>
            <a:grpSpLocks noChangeAspect="1"/>
          </p:cNvGrpSpPr>
          <p:nvPr/>
        </p:nvGrpSpPr>
        <p:grpSpPr bwMode="auto">
          <a:xfrm>
            <a:off x="323850" y="1341438"/>
            <a:ext cx="8496300" cy="5040312"/>
            <a:chOff x="2196" y="289"/>
            <a:chExt cx="7200" cy="4320"/>
          </a:xfrm>
        </p:grpSpPr>
        <p:sp>
          <p:nvSpPr>
            <p:cNvPr id="543749" name="AutoShape 5"/>
            <p:cNvSpPr>
              <a:spLocks noChangeAspect="1" noChangeArrowheads="1"/>
            </p:cNvSpPr>
            <p:nvPr/>
          </p:nvSpPr>
          <p:spPr bwMode="auto">
            <a:xfrm>
              <a:off x="2196" y="289"/>
              <a:ext cx="7200" cy="432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50" name="AutoShape 6"/>
            <p:cNvSpPr>
              <a:spLocks noChangeArrowheads="1"/>
            </p:cNvSpPr>
            <p:nvPr/>
          </p:nvSpPr>
          <p:spPr bwMode="auto">
            <a:xfrm>
              <a:off x="4788" y="289"/>
              <a:ext cx="2304" cy="432"/>
            </a:xfrm>
            <a:prstGeom prst="flowChartProcess">
              <a:avLst/>
            </a:prstGeom>
            <a:solidFill>
              <a:srgbClr val="99FF99"/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500" b="1">
                  <a:solidFill>
                    <a:srgbClr val="003366"/>
                  </a:solidFill>
                  <a:latin typeface="Tahoma" pitchFamily="34" charset="0"/>
                </a:rPr>
                <a:t>A  TERMÉSZET  VÉDELME</a:t>
              </a:r>
            </a:p>
          </p:txBody>
        </p:sp>
        <p:sp>
          <p:nvSpPr>
            <p:cNvPr id="543751" name="AutoShape 7"/>
            <p:cNvSpPr>
              <a:spLocks noChangeArrowheads="1"/>
            </p:cNvSpPr>
            <p:nvPr/>
          </p:nvSpPr>
          <p:spPr bwMode="auto">
            <a:xfrm>
              <a:off x="2340" y="1009"/>
              <a:ext cx="2448" cy="288"/>
            </a:xfrm>
            <a:prstGeom prst="flowChartProcess">
              <a:avLst/>
            </a:prstGeom>
            <a:solidFill>
              <a:srgbClr val="CCFFCC"/>
            </a:solidFill>
            <a:ln w="12700">
              <a:solidFill>
                <a:srgbClr val="00336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500" b="1">
                  <a:solidFill>
                    <a:srgbClr val="003366"/>
                  </a:solidFill>
                  <a:latin typeface="Tahoma" pitchFamily="34" charset="0"/>
                </a:rPr>
                <a:t>ELSŐDLEGES  VÉDELEM</a:t>
              </a:r>
            </a:p>
          </p:txBody>
        </p:sp>
        <p:sp>
          <p:nvSpPr>
            <p:cNvPr id="543752" name="AutoShape 8"/>
            <p:cNvSpPr>
              <a:spLocks noChangeArrowheads="1"/>
            </p:cNvSpPr>
            <p:nvPr/>
          </p:nvSpPr>
          <p:spPr bwMode="auto">
            <a:xfrm>
              <a:off x="6660" y="1009"/>
              <a:ext cx="2592" cy="288"/>
            </a:xfrm>
            <a:prstGeom prst="flowChartProcess">
              <a:avLst/>
            </a:prstGeom>
            <a:solidFill>
              <a:srgbClr val="CCFF99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500" b="1">
                  <a:solidFill>
                    <a:srgbClr val="006600"/>
                  </a:solidFill>
                  <a:latin typeface="Tahoma" pitchFamily="34" charset="0"/>
                </a:rPr>
                <a:t>MÁSODLAGOS  VÉDELEM</a:t>
              </a:r>
            </a:p>
          </p:txBody>
        </p:sp>
        <p:sp>
          <p:nvSpPr>
            <p:cNvPr id="543753" name="AutoShape 9"/>
            <p:cNvSpPr>
              <a:spLocks noChangeArrowheads="1"/>
            </p:cNvSpPr>
            <p:nvPr/>
          </p:nvSpPr>
          <p:spPr bwMode="auto">
            <a:xfrm>
              <a:off x="2340" y="1729"/>
              <a:ext cx="1152" cy="576"/>
            </a:xfrm>
            <a:prstGeom prst="flowChartProcess">
              <a:avLst/>
            </a:prstGeom>
            <a:solidFill>
              <a:srgbClr val="CCFFCC"/>
            </a:solidFill>
            <a:ln w="12700">
              <a:solidFill>
                <a:srgbClr val="00336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CC0000"/>
                  </a:solidFill>
                  <a:latin typeface="Tahoma" pitchFamily="34" charset="0"/>
                </a:rPr>
                <a:t>KIEMELT OLTALOM</a:t>
              </a:r>
            </a:p>
          </p:txBody>
        </p:sp>
        <p:sp>
          <p:nvSpPr>
            <p:cNvPr id="543754" name="AutoShape 10"/>
            <p:cNvSpPr>
              <a:spLocks noChangeArrowheads="1"/>
            </p:cNvSpPr>
            <p:nvPr/>
          </p:nvSpPr>
          <p:spPr bwMode="auto">
            <a:xfrm>
              <a:off x="3780" y="1729"/>
              <a:ext cx="1296" cy="576"/>
            </a:xfrm>
            <a:prstGeom prst="flowChartProcess">
              <a:avLst/>
            </a:prstGeom>
            <a:solidFill>
              <a:srgbClr val="CCFFCC"/>
            </a:solidFill>
            <a:ln w="12700">
              <a:solidFill>
                <a:srgbClr val="00336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400" b="1">
                <a:solidFill>
                  <a:srgbClr val="003366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3366"/>
                  </a:solidFill>
                  <a:latin typeface="Tahoma" pitchFamily="34" charset="0"/>
                </a:rPr>
                <a:t>ÁLTALÁNOS VÉDELEM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400" b="1">
                <a:solidFill>
                  <a:srgbClr val="003366"/>
                </a:solidFill>
                <a:latin typeface="Tahoma" pitchFamily="34" charset="0"/>
              </a:endParaRPr>
            </a:p>
          </p:txBody>
        </p:sp>
        <p:sp>
          <p:nvSpPr>
            <p:cNvPr id="543755" name="AutoShape 11"/>
            <p:cNvSpPr>
              <a:spLocks noChangeArrowheads="1"/>
            </p:cNvSpPr>
            <p:nvPr/>
          </p:nvSpPr>
          <p:spPr bwMode="auto">
            <a:xfrm>
              <a:off x="2340" y="2449"/>
              <a:ext cx="1152" cy="576"/>
            </a:xfrm>
            <a:prstGeom prst="flowChartProcess">
              <a:avLst/>
            </a:prstGeom>
            <a:solidFill>
              <a:srgbClr val="CCFFCC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500" b="1">
                  <a:solidFill>
                    <a:srgbClr val="CC0000"/>
                  </a:solidFill>
                  <a:latin typeface="Tahoma" pitchFamily="34" charset="0"/>
                </a:rPr>
                <a:t>védett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500" b="1">
                  <a:solidFill>
                    <a:srgbClr val="000000"/>
                  </a:solidFill>
                  <a:latin typeface="Tahoma" pitchFamily="34" charset="0"/>
                </a:rPr>
                <a:t>  </a:t>
              </a:r>
              <a:r>
                <a:rPr lang="hu-HU" altLang="hu-HU" sz="1500" b="1">
                  <a:solidFill>
                    <a:srgbClr val="006600"/>
                  </a:solidFill>
                  <a:latin typeface="Tahoma" pitchFamily="34" charset="0"/>
                </a:rPr>
                <a:t>természet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600" b="1">
                <a:solidFill>
                  <a:srgbClr val="000000"/>
                </a:solidFill>
              </a:endParaRPr>
            </a:p>
          </p:txBody>
        </p:sp>
        <p:sp>
          <p:nvSpPr>
            <p:cNvPr id="543756" name="AutoShape 12"/>
            <p:cNvSpPr>
              <a:spLocks noChangeArrowheads="1"/>
            </p:cNvSpPr>
            <p:nvPr/>
          </p:nvSpPr>
          <p:spPr bwMode="auto">
            <a:xfrm>
              <a:off x="3780" y="2449"/>
              <a:ext cx="5472" cy="432"/>
            </a:xfrm>
            <a:prstGeom prst="flowChartProcess">
              <a:avLst/>
            </a:prstGeom>
            <a:solidFill>
              <a:srgbClr val="CCFF99"/>
            </a:solidFill>
            <a:ln w="12700">
              <a:solidFill>
                <a:srgbClr val="003366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800" b="1">
                  <a:solidFill>
                    <a:srgbClr val="006600"/>
                  </a:solidFill>
                  <a:latin typeface="Tahoma" pitchFamily="34" charset="0"/>
                </a:rPr>
                <a:t>t         e         r         m         é         s         z         e         t</a:t>
              </a:r>
              <a:endParaRPr lang="hu-HU" altLang="hu-HU" sz="18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43757" name="Line 13"/>
            <p:cNvSpPr>
              <a:spLocks noChangeShapeType="1"/>
            </p:cNvSpPr>
            <p:nvPr/>
          </p:nvSpPr>
          <p:spPr bwMode="auto">
            <a:xfrm flipH="1">
              <a:off x="3492" y="721"/>
              <a:ext cx="2448" cy="288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58" name="Line 14"/>
            <p:cNvSpPr>
              <a:spLocks noChangeShapeType="1"/>
            </p:cNvSpPr>
            <p:nvPr/>
          </p:nvSpPr>
          <p:spPr bwMode="auto">
            <a:xfrm>
              <a:off x="5940" y="721"/>
              <a:ext cx="2016" cy="288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59" name="Line 15"/>
            <p:cNvSpPr>
              <a:spLocks noChangeShapeType="1"/>
            </p:cNvSpPr>
            <p:nvPr/>
          </p:nvSpPr>
          <p:spPr bwMode="auto">
            <a:xfrm flipH="1">
              <a:off x="2916" y="1297"/>
              <a:ext cx="576" cy="43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60" name="Line 16"/>
            <p:cNvSpPr>
              <a:spLocks noChangeShapeType="1"/>
            </p:cNvSpPr>
            <p:nvPr/>
          </p:nvSpPr>
          <p:spPr bwMode="auto">
            <a:xfrm>
              <a:off x="3492" y="1297"/>
              <a:ext cx="1296" cy="43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61" name="Line 17"/>
            <p:cNvSpPr>
              <a:spLocks noChangeShapeType="1"/>
            </p:cNvSpPr>
            <p:nvPr/>
          </p:nvSpPr>
          <p:spPr bwMode="auto">
            <a:xfrm>
              <a:off x="7956" y="1297"/>
              <a:ext cx="288" cy="43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62" name="Rectangle 18"/>
            <p:cNvSpPr>
              <a:spLocks noChangeArrowheads="1"/>
            </p:cNvSpPr>
            <p:nvPr/>
          </p:nvSpPr>
          <p:spPr bwMode="auto">
            <a:xfrm>
              <a:off x="5364" y="1729"/>
              <a:ext cx="2016" cy="432"/>
            </a:xfrm>
            <a:prstGeom prst="rect">
              <a:avLst/>
            </a:prstGeom>
            <a:solidFill>
              <a:srgbClr val="CCFF99"/>
            </a:solidFill>
            <a:ln w="12700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6666"/>
                  </a:solidFill>
                  <a:latin typeface="Tahoma" pitchFamily="34" charset="0"/>
                </a:rPr>
                <a:t>  </a:t>
              </a:r>
              <a:r>
                <a:rPr lang="hu-HU" altLang="hu-HU" sz="1500" b="1">
                  <a:solidFill>
                    <a:srgbClr val="006666"/>
                  </a:solidFill>
                  <a:latin typeface="Tahoma" pitchFamily="34" charset="0"/>
                </a:rPr>
                <a:t>FENNTARTHATÓSÁG</a:t>
              </a:r>
            </a:p>
          </p:txBody>
        </p:sp>
        <p:sp>
          <p:nvSpPr>
            <p:cNvPr id="543763" name="Rectangle 19"/>
            <p:cNvSpPr>
              <a:spLocks noChangeArrowheads="1"/>
            </p:cNvSpPr>
            <p:nvPr/>
          </p:nvSpPr>
          <p:spPr bwMode="auto">
            <a:xfrm>
              <a:off x="2340" y="3457"/>
              <a:ext cx="3024" cy="100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1080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hu-HU" sz="1500" b="1">
                  <a:solidFill>
                    <a:srgbClr val="003366"/>
                  </a:solidFill>
                  <a:latin typeface="Tahoma" pitchFamily="34" charset="0"/>
                </a:rPr>
                <a:t>&gt;</a:t>
              </a:r>
              <a:r>
                <a:rPr lang="hu-HU" altLang="hu-HU" sz="1500" b="1">
                  <a:solidFill>
                    <a:srgbClr val="003366"/>
                  </a:solidFill>
                  <a:latin typeface="Tahoma" pitchFamily="34" charset="0"/>
                </a:rPr>
                <a:t> természetvédelmi jogszabályok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hu-HU" sz="1500" b="1">
                  <a:solidFill>
                    <a:srgbClr val="003366"/>
                  </a:solidFill>
                  <a:latin typeface="Tahoma" pitchFamily="34" charset="0"/>
                </a:rPr>
                <a:t>&gt;</a:t>
              </a:r>
              <a:r>
                <a:rPr lang="hu-HU" altLang="hu-HU" sz="150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hu-HU" altLang="hu-HU" sz="1500" b="1">
                  <a:solidFill>
                    <a:srgbClr val="003366"/>
                  </a:solidFill>
                  <a:latin typeface="Tahoma" pitchFamily="34" charset="0"/>
                </a:rPr>
                <a:t>természetvédelmi tervezés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hu-HU" sz="1400" b="1">
                  <a:solidFill>
                    <a:srgbClr val="003366"/>
                  </a:solidFill>
                  <a:latin typeface="Tahoma" pitchFamily="34" charset="0"/>
                </a:rPr>
                <a:t>&gt;</a:t>
              </a:r>
              <a:r>
                <a:rPr lang="hu-HU" altLang="hu-HU" sz="1500" b="1">
                  <a:solidFill>
                    <a:srgbClr val="000099"/>
                  </a:solidFill>
                </a:rPr>
                <a:t> </a:t>
              </a:r>
              <a:r>
                <a:rPr lang="hu-HU" altLang="hu-HU" sz="1500" b="1">
                  <a:solidFill>
                    <a:srgbClr val="003366"/>
                  </a:solidFill>
                  <a:latin typeface="Tahoma" pitchFamily="34" charset="0"/>
                </a:rPr>
                <a:t>természetvédelmi kezelés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hu-HU" sz="1400" b="1">
                  <a:solidFill>
                    <a:srgbClr val="003366"/>
                  </a:solidFill>
                  <a:latin typeface="Tahoma" pitchFamily="34" charset="0"/>
                </a:rPr>
                <a:t>&gt;</a:t>
              </a:r>
              <a:r>
                <a:rPr lang="hu-HU" altLang="hu-HU" sz="140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hu-HU" altLang="hu-HU" sz="1500" b="1">
                  <a:solidFill>
                    <a:srgbClr val="003366"/>
                  </a:solidFill>
                  <a:latin typeface="Tahoma" pitchFamily="34" charset="0"/>
                </a:rPr>
                <a:t>természetvédelmi igazgatás</a:t>
              </a:r>
              <a:endParaRPr lang="hu-HU" altLang="hu-HU" sz="1000" b="1">
                <a:solidFill>
                  <a:srgbClr val="003366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hu-HU" sz="1400" b="1">
                  <a:solidFill>
                    <a:srgbClr val="A50021"/>
                  </a:solidFill>
                  <a:latin typeface="Tahoma" pitchFamily="34" charset="0"/>
                </a:rPr>
                <a:t>&gt;</a:t>
              </a:r>
              <a:r>
                <a:rPr lang="hu-HU" altLang="hu-HU" sz="1500" b="1">
                  <a:solidFill>
                    <a:srgbClr val="A50021"/>
                  </a:solidFill>
                  <a:latin typeface="Tahoma" pitchFamily="34" charset="0"/>
                </a:rPr>
                <a:t> </a:t>
              </a:r>
              <a:r>
                <a:rPr lang="hu-HU" altLang="hu-HU" sz="1400" b="1">
                  <a:solidFill>
                    <a:srgbClr val="A50021"/>
                  </a:solidFill>
                  <a:latin typeface="Tahoma" pitchFamily="34" charset="0"/>
                </a:rPr>
                <a:t>hatóságok</a:t>
              </a:r>
            </a:p>
          </p:txBody>
        </p:sp>
        <p:sp>
          <p:nvSpPr>
            <p:cNvPr id="543764" name="Rectangle 20"/>
            <p:cNvSpPr>
              <a:spLocks noChangeArrowheads="1"/>
            </p:cNvSpPr>
            <p:nvPr/>
          </p:nvSpPr>
          <p:spPr bwMode="auto">
            <a:xfrm>
              <a:off x="5652" y="3457"/>
              <a:ext cx="3600" cy="1008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400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hu-HU" sz="1400" b="1">
                  <a:solidFill>
                    <a:srgbClr val="339933"/>
                  </a:solidFill>
                  <a:latin typeface="Tahoma" pitchFamily="34" charset="0"/>
                </a:rPr>
                <a:t>&gt;</a:t>
              </a:r>
              <a:r>
                <a:rPr lang="hu-HU" altLang="hu-HU" sz="1400">
                  <a:solidFill>
                    <a:srgbClr val="339933"/>
                  </a:solidFill>
                  <a:latin typeface="Tahoma" pitchFamily="34" charset="0"/>
                </a:rPr>
                <a:t> </a:t>
              </a: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erdészeti, vadászati, halgazd. jogszabályok</a:t>
              </a:r>
              <a:endParaRPr lang="hu-HU" altLang="hu-HU" sz="1300" b="1">
                <a:solidFill>
                  <a:srgbClr val="006600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hu-HU" sz="1400" b="1">
                  <a:solidFill>
                    <a:srgbClr val="339933"/>
                  </a:solidFill>
                  <a:latin typeface="Tahoma" pitchFamily="34" charset="0"/>
                </a:rPr>
                <a:t>&gt;</a:t>
              </a:r>
              <a:r>
                <a:rPr lang="hu-HU" altLang="hu-HU" sz="1400">
                  <a:solidFill>
                    <a:srgbClr val="339933"/>
                  </a:solidFill>
                  <a:latin typeface="Tahoma" pitchFamily="34" charset="0"/>
                </a:rPr>
                <a:t> </a:t>
              </a: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erdőgazdálkodás, vadgazdálkodás,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    halgazdálkodás tervezése és gyakorlata</a:t>
              </a:r>
            </a:p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hu-HU" sz="1400" b="1">
                  <a:solidFill>
                    <a:srgbClr val="339933"/>
                  </a:solidFill>
                  <a:latin typeface="Tahoma" pitchFamily="34" charset="0"/>
                </a:rPr>
                <a:t>&gt;</a:t>
              </a: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 erdészeti, vadászati, halgazdálk. igazgatás</a:t>
              </a:r>
              <a:endParaRPr lang="hu-HU" altLang="hu-HU" sz="1300" b="1">
                <a:solidFill>
                  <a:srgbClr val="006600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r>
                <a:rPr lang="en-US" altLang="hu-HU" sz="1400" b="1">
                  <a:solidFill>
                    <a:srgbClr val="A50021"/>
                  </a:solidFill>
                  <a:latin typeface="Tahoma" pitchFamily="34" charset="0"/>
                </a:rPr>
                <a:t>&gt;</a:t>
              </a:r>
              <a:r>
                <a:rPr lang="hu-HU" altLang="hu-HU" sz="1400" b="1">
                  <a:solidFill>
                    <a:srgbClr val="A50021"/>
                  </a:solidFill>
                  <a:latin typeface="Tahoma" pitchFamily="34" charset="0"/>
                </a:rPr>
                <a:t> hatóságok</a:t>
              </a:r>
            </a:p>
          </p:txBody>
        </p:sp>
        <p:sp>
          <p:nvSpPr>
            <p:cNvPr id="543765" name="Line 21"/>
            <p:cNvSpPr>
              <a:spLocks noChangeShapeType="1"/>
            </p:cNvSpPr>
            <p:nvPr/>
          </p:nvSpPr>
          <p:spPr bwMode="auto">
            <a:xfrm flipH="1" flipV="1">
              <a:off x="2916" y="3025"/>
              <a:ext cx="864" cy="43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66" name="Line 22"/>
            <p:cNvSpPr>
              <a:spLocks noChangeShapeType="1"/>
            </p:cNvSpPr>
            <p:nvPr/>
          </p:nvSpPr>
          <p:spPr bwMode="auto">
            <a:xfrm flipV="1">
              <a:off x="3780" y="2881"/>
              <a:ext cx="2736" cy="57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67" name="Line 23"/>
            <p:cNvSpPr>
              <a:spLocks noChangeShapeType="1"/>
            </p:cNvSpPr>
            <p:nvPr/>
          </p:nvSpPr>
          <p:spPr bwMode="auto">
            <a:xfrm flipV="1">
              <a:off x="7236" y="2881"/>
              <a:ext cx="1" cy="576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68" name="AutoShape 24"/>
            <p:cNvSpPr>
              <a:spLocks noChangeArrowheads="1"/>
            </p:cNvSpPr>
            <p:nvPr/>
          </p:nvSpPr>
          <p:spPr bwMode="auto">
            <a:xfrm>
              <a:off x="4356" y="2305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19050" algn="ctr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69" name="AutoShape 25"/>
            <p:cNvSpPr>
              <a:spLocks noChangeArrowheads="1"/>
            </p:cNvSpPr>
            <p:nvPr/>
          </p:nvSpPr>
          <p:spPr bwMode="auto">
            <a:xfrm>
              <a:off x="6228" y="2161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9900"/>
            </a:solidFill>
            <a:ln w="19050" algn="ctr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70" name="AutoShape 26"/>
            <p:cNvSpPr>
              <a:spLocks noChangeArrowheads="1"/>
            </p:cNvSpPr>
            <p:nvPr/>
          </p:nvSpPr>
          <p:spPr bwMode="auto">
            <a:xfrm>
              <a:off x="2772" y="2305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19050" algn="ctr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71" name="Line 27"/>
            <p:cNvSpPr>
              <a:spLocks noChangeShapeType="1"/>
            </p:cNvSpPr>
            <p:nvPr/>
          </p:nvSpPr>
          <p:spPr bwMode="auto">
            <a:xfrm flipH="1">
              <a:off x="6372" y="1297"/>
              <a:ext cx="1584" cy="43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72" name="AutoShape 28"/>
            <p:cNvSpPr>
              <a:spLocks noChangeArrowheads="1"/>
            </p:cNvSpPr>
            <p:nvPr/>
          </p:nvSpPr>
          <p:spPr bwMode="auto">
            <a:xfrm>
              <a:off x="7956" y="1729"/>
              <a:ext cx="1296" cy="576"/>
            </a:xfrm>
            <a:prstGeom prst="flowChartProcess">
              <a:avLst/>
            </a:prstGeom>
            <a:solidFill>
              <a:srgbClr val="CCFF99"/>
            </a:solidFill>
            <a:ln w="12700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28800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ÁLTALÁNOS VÉDELEM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6600"/>
                  </a:solidFill>
                  <a:latin typeface="Tahoma" pitchFamily="34" charset="0"/>
                </a:rPr>
                <a:t>(ágazati)</a:t>
              </a:r>
            </a:p>
          </p:txBody>
        </p:sp>
        <p:sp>
          <p:nvSpPr>
            <p:cNvPr id="543773" name="AutoShape 29"/>
            <p:cNvSpPr>
              <a:spLocks noChangeArrowheads="1"/>
            </p:cNvSpPr>
            <p:nvPr/>
          </p:nvSpPr>
          <p:spPr bwMode="auto">
            <a:xfrm>
              <a:off x="8532" y="2306"/>
              <a:ext cx="144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19050" algn="ctr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543774" name="Line 30"/>
            <p:cNvSpPr>
              <a:spLocks noChangeShapeType="1"/>
            </p:cNvSpPr>
            <p:nvPr/>
          </p:nvSpPr>
          <p:spPr bwMode="auto">
            <a:xfrm>
              <a:off x="3492" y="1297"/>
              <a:ext cx="2736" cy="432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11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92696"/>
          </a:xfrm>
          <a:ln w="0">
            <a:noFill/>
          </a:ln>
        </p:spPr>
        <p:txBody>
          <a:bodyPr>
            <a:normAutofit fontScale="90000"/>
          </a:bodyPr>
          <a:lstStyle/>
          <a:p>
            <a:r>
              <a:rPr lang="hu-HU" sz="800" b="1" dirty="0" smtClean="0">
                <a:solidFill>
                  <a:srgbClr val="003300"/>
                </a:solidFill>
                <a:latin typeface="Tahoma"/>
                <a:ea typeface="Times New Roman"/>
              </a:rPr>
              <a:t/>
            </a:r>
            <a:br>
              <a:rPr lang="hu-HU" sz="800" b="1" dirty="0" smtClean="0">
                <a:solidFill>
                  <a:srgbClr val="003300"/>
                </a:solidFill>
                <a:latin typeface="Tahoma"/>
                <a:ea typeface="Times New Roman"/>
              </a:rPr>
            </a:br>
            <a:r>
              <a:rPr lang="hu-HU" sz="800" b="1" dirty="0">
                <a:solidFill>
                  <a:srgbClr val="003300"/>
                </a:solidFill>
                <a:latin typeface="Tahoma"/>
                <a:ea typeface="Times New Roman"/>
              </a:rPr>
              <a:t/>
            </a:r>
            <a:br>
              <a:rPr lang="hu-HU" sz="800" b="1" dirty="0">
                <a:solidFill>
                  <a:srgbClr val="003300"/>
                </a:solidFill>
                <a:latin typeface="Tahoma"/>
                <a:ea typeface="Times New Roman"/>
              </a:rPr>
            </a:br>
            <a:r>
              <a:rPr lang="hu-HU" sz="800" b="1" dirty="0" smtClean="0">
                <a:solidFill>
                  <a:srgbClr val="003300"/>
                </a:solidFill>
                <a:latin typeface="Tahoma"/>
                <a:ea typeface="Times New Roman"/>
              </a:rPr>
              <a:t/>
            </a:r>
            <a:br>
              <a:rPr lang="hu-HU" sz="800" b="1" dirty="0" smtClean="0">
                <a:solidFill>
                  <a:srgbClr val="003300"/>
                </a:solidFill>
                <a:latin typeface="Tahoma"/>
                <a:ea typeface="Times New Roman"/>
              </a:rPr>
            </a:br>
            <a:r>
              <a:rPr lang="hu-HU" sz="800" b="1" dirty="0" smtClean="0">
                <a:solidFill>
                  <a:srgbClr val="003300"/>
                </a:solidFill>
                <a:latin typeface="Tahoma"/>
                <a:ea typeface="Times New Roman"/>
              </a:rPr>
              <a:t/>
            </a:r>
            <a:br>
              <a:rPr lang="hu-HU" sz="800" b="1" dirty="0" smtClean="0">
                <a:solidFill>
                  <a:srgbClr val="003300"/>
                </a:solidFill>
                <a:latin typeface="Tahoma"/>
                <a:ea typeface="Times New Roman"/>
              </a:rPr>
            </a:br>
            <a:r>
              <a:rPr lang="hu-HU" sz="2100" b="1" dirty="0" smtClean="0">
                <a:solidFill>
                  <a:srgbClr val="003300"/>
                </a:solidFill>
                <a:latin typeface="Tahoma"/>
                <a:ea typeface="Times New Roman"/>
              </a:rPr>
              <a:t>A</a:t>
            </a:r>
            <a:r>
              <a:rPr lang="hu-HU" sz="2100" b="1" dirty="0" smtClean="0">
                <a:solidFill>
                  <a:srgbClr val="003300"/>
                </a:solidFill>
                <a:effectLst/>
                <a:latin typeface="Tahoma"/>
                <a:ea typeface="Times New Roman"/>
              </a:rPr>
              <a:t> </a:t>
            </a:r>
            <a:r>
              <a:rPr lang="hu-HU" sz="2100" b="1" dirty="0" smtClean="0">
                <a:solidFill>
                  <a:srgbClr val="003300"/>
                </a:solidFill>
                <a:latin typeface="Tahoma"/>
                <a:ea typeface="Times New Roman"/>
              </a:rPr>
              <a:t>TERMÉSZETBEN FOLYTATOTT GAZDÁLKODÁS JOGI ALAPVETÉSEI</a:t>
            </a:r>
            <a:br>
              <a:rPr lang="hu-HU" sz="2100" b="1" dirty="0" smtClean="0">
                <a:solidFill>
                  <a:srgbClr val="003300"/>
                </a:solidFill>
                <a:latin typeface="Tahoma"/>
                <a:ea typeface="Times New Roman"/>
              </a:rPr>
            </a:br>
            <a:r>
              <a:rPr lang="hu-HU" sz="1300" dirty="0" smtClean="0">
                <a:solidFill>
                  <a:srgbClr val="003300"/>
                </a:solidFill>
                <a:latin typeface="Tahoma"/>
                <a:ea typeface="Times New Roman"/>
              </a:rPr>
              <a:t>szerk.: dr. Temesi Géza</a:t>
            </a:r>
            <a:r>
              <a:rPr lang="hu-HU" sz="2100" dirty="0" smtClean="0">
                <a:solidFill>
                  <a:srgbClr val="003300"/>
                </a:solidFill>
                <a:effectLst/>
                <a:latin typeface="Tahoma"/>
                <a:ea typeface="Times New Roman"/>
              </a:rPr>
              <a:t/>
            </a:r>
            <a:br>
              <a:rPr lang="hu-HU" sz="2100" dirty="0" smtClean="0">
                <a:solidFill>
                  <a:srgbClr val="003300"/>
                </a:solidFill>
                <a:effectLst/>
                <a:latin typeface="Tahoma"/>
                <a:ea typeface="Times New Roman"/>
              </a:rPr>
            </a:br>
            <a:endParaRPr lang="hu-HU" sz="2100" dirty="0">
              <a:solidFill>
                <a:srgbClr val="00330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124510"/>
              </p:ext>
            </p:extLst>
          </p:nvPr>
        </p:nvGraphicFramePr>
        <p:xfrm>
          <a:off x="179512" y="764704"/>
          <a:ext cx="8784976" cy="57480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5250"/>
                <a:gridCol w="2140934"/>
                <a:gridCol w="2097708"/>
                <a:gridCol w="218108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JOGI  A L A P V E T É S E K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50" b="1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ERDŐGAZDÁLKODÁS</a:t>
                      </a:r>
                      <a:endParaRPr lang="hu-HU" sz="1250" dirty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5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VADGAZDÁLKODÁS        </a:t>
                      </a:r>
                      <a:endParaRPr lang="hu-HU" sz="1250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50" b="1" dirty="0">
                          <a:solidFill>
                            <a:srgbClr val="3366CC"/>
                          </a:solidFill>
                          <a:effectLst/>
                          <a:latin typeface="Tahoma"/>
                          <a:ea typeface="Times New Roman"/>
                        </a:rPr>
                        <a:t>HALGAZDÁLKODÁS</a:t>
                      </a:r>
                      <a:endParaRPr lang="hu-HU" sz="1250" dirty="0">
                        <a:solidFill>
                          <a:srgbClr val="3366CC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  <a:tr h="243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Tahoma"/>
                          <a:ea typeface="Times New Roman"/>
                        </a:rPr>
                        <a:t>Törvények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Tvt</a:t>
                      </a: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., </a:t>
                      </a:r>
                      <a:r>
                        <a:rPr lang="hu-HU" sz="1100" b="1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Evt</a:t>
                      </a:r>
                      <a:r>
                        <a:rPr lang="hu-HU" sz="1100" b="1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.,</a:t>
                      </a:r>
                      <a:r>
                        <a:rPr lang="hu-HU" sz="1100" b="1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 Ptk., </a:t>
                      </a:r>
                      <a:r>
                        <a:rPr lang="hu-HU" sz="1100" b="1" baseline="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Ákr</a:t>
                      </a:r>
                      <a:r>
                        <a:rPr lang="hu-HU" sz="1100" b="1" baseline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. …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Tvt</a:t>
                      </a: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., </a:t>
                      </a:r>
                      <a:r>
                        <a:rPr lang="hu-HU" sz="1100" b="1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Vtv</a:t>
                      </a:r>
                      <a:r>
                        <a:rPr lang="hu-HU" sz="1100" b="1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., Ptk.,</a:t>
                      </a:r>
                      <a:r>
                        <a:rPr lang="hu-HU" sz="1100" b="1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hu-HU" sz="1100" b="1" baseline="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Ákr</a:t>
                      </a:r>
                      <a:r>
                        <a:rPr lang="hu-HU" sz="1100" b="1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. …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Tvt</a:t>
                      </a: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., </a:t>
                      </a:r>
                      <a:r>
                        <a:rPr lang="hu-HU" sz="1100" b="1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Hhvtv</a:t>
                      </a:r>
                      <a:r>
                        <a:rPr lang="hu-HU" sz="1100" b="1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.,</a:t>
                      </a:r>
                      <a:r>
                        <a:rPr lang="hu-HU" sz="1100" b="1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 Ptk., </a:t>
                      </a:r>
                      <a:r>
                        <a:rPr lang="hu-HU" sz="1100" b="1" baseline="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Ákr</a:t>
                      </a:r>
                      <a:r>
                        <a:rPr lang="hu-HU" sz="1100" b="1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. …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  <a:tr h="417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Tahoma"/>
                          <a:ea typeface="Times New Roman"/>
                        </a:rPr>
                        <a:t>Jogalap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Tulajdonjog </a:t>
                      </a:r>
                      <a:endParaRPr lang="hu-HU" sz="1100" b="1" dirty="0" smtClean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(</a:t>
                      </a:r>
                      <a:r>
                        <a:rPr lang="hu-HU" sz="1100" b="1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vagyon, erdőtulajdon</a:t>
                      </a:r>
                      <a:r>
                        <a:rPr lang="hu-HU" sz="1100" b="0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)</a:t>
                      </a: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Vadászati jog</a:t>
                      </a:r>
                      <a:endParaRPr lang="hu-HU" sz="1100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(</a:t>
                      </a: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vagyoni értékű jog</a:t>
                      </a:r>
                      <a:r>
                        <a:rPr lang="hu-HU" sz="1100" b="0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)</a:t>
                      </a: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Halgazdálkodási jog</a:t>
                      </a:r>
                      <a:endParaRPr lang="hu-HU" sz="1100" dirty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(</a:t>
                      </a:r>
                      <a:r>
                        <a:rPr lang="hu-HU" sz="1100" b="1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vagyoni értékű jog</a:t>
                      </a:r>
                      <a:r>
                        <a:rPr lang="hu-HU" sz="1100" b="0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)</a:t>
                      </a: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  <a:tr h="417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Tahoma"/>
                          <a:ea typeface="Times New Roman"/>
                        </a:rPr>
                        <a:t>Gazdálkodó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Erdőgazdálkodó</a:t>
                      </a:r>
                      <a:endParaRPr lang="hu-HU" sz="1100" dirty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Vadászatra jogosult</a:t>
                      </a:r>
                      <a:endParaRPr lang="hu-HU" sz="1100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0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(</a:t>
                      </a: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vadgazdálkodó</a:t>
                      </a:r>
                      <a:r>
                        <a:rPr lang="hu-HU" sz="1100" b="0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)</a:t>
                      </a: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Halgazdálkodásra jogosult </a:t>
                      </a:r>
                      <a:r>
                        <a:rPr lang="hu-HU" sz="1100" b="0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(</a:t>
                      </a:r>
                      <a:r>
                        <a:rPr lang="hu-HU" sz="1100" b="1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halgazdálkodó</a:t>
                      </a:r>
                      <a:r>
                        <a:rPr lang="hu-HU" sz="1100" b="0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)</a:t>
                      </a: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  <a:tr h="243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Tahoma"/>
                          <a:ea typeface="Times New Roman"/>
                        </a:rPr>
                        <a:t>Gazdálkodási terület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Erdőrészletek</a:t>
                      </a:r>
                      <a:endParaRPr lang="hu-HU" sz="1100" dirty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Vadászterület</a:t>
                      </a:r>
                      <a:endParaRPr lang="hu-HU" sz="1100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Halgazdálkodási vízterület</a:t>
                      </a:r>
                      <a:endParaRPr lang="hu-HU" sz="1100" dirty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  <a:tr h="60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Tahoma"/>
                          <a:ea typeface="Times New Roman"/>
                        </a:rPr>
                        <a:t>Gazdálkodási természeti érték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Erdei termékek </a:t>
                      </a:r>
                      <a:r>
                        <a:rPr lang="hu-HU" sz="1100" b="0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(</a:t>
                      </a: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faanyag,</a:t>
                      </a:r>
                      <a:r>
                        <a:rPr lang="hu-HU" sz="1100" b="1" baseline="0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gyógynövény</a:t>
                      </a:r>
                      <a:r>
                        <a:rPr lang="hu-HU" sz="1100" b="1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, gomba, </a:t>
                      </a: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vadgyümölcs, </a:t>
                      </a:r>
                      <a:r>
                        <a:rPr lang="hu-HU" sz="1100" b="1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forrásvíz </a:t>
                      </a:r>
                      <a:r>
                        <a:rPr lang="hu-HU" sz="1100" b="1" baseline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 …</a:t>
                      </a:r>
                      <a:endParaRPr lang="hu-HU" sz="1100" b="0" dirty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</a:t>
                      </a:r>
                      <a:endParaRPr lang="hu-HU" sz="1100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Hal</a:t>
                      </a:r>
                      <a:endParaRPr lang="hu-HU" sz="1100" dirty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  <a:tr h="60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Tahoma"/>
                          <a:ea typeface="Times New Roman"/>
                        </a:rPr>
                        <a:t>Gazdálkodói rendészeti őrzés</a:t>
                      </a:r>
                      <a:endParaRPr lang="hu-HU" sz="1200" b="1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Rendészeti feladatokat ellátó erdészeti szakszemélyzet</a:t>
                      </a:r>
                      <a:endParaRPr lang="hu-HU" sz="1100" b="1" dirty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Hivatásos vadász</a:t>
                      </a:r>
                      <a:endParaRPr lang="hu-HU" sz="1100" b="1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Hivatásos</a:t>
                      </a:r>
                      <a:r>
                        <a:rPr lang="hu-HU" sz="1100" b="1" baseline="0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 halőr</a:t>
                      </a:r>
                      <a:r>
                        <a:rPr lang="hu-HU" sz="1100" b="1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társadalmi halőr</a:t>
                      </a:r>
                      <a:endParaRPr lang="hu-HU" sz="1100" b="1" dirty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  <a:tr h="417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Tahoma"/>
                          <a:ea typeface="Times New Roman"/>
                        </a:rPr>
                        <a:t>Területi hatóságok</a:t>
                      </a:r>
                      <a:endParaRPr lang="hu-HU" sz="1200" b="1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Erdészeti</a:t>
                      </a:r>
                      <a:r>
                        <a:rPr lang="hu-HU" sz="1100" b="1" baseline="0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 hatóság: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baseline="0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10 kijelölt járási hivatal</a:t>
                      </a:r>
                      <a:endParaRPr lang="hu-HU" sz="1100" b="1" dirty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Vadászati hatóság: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19 kijelölt járási hivatal</a:t>
                      </a:r>
                      <a:endParaRPr lang="hu-HU" sz="1100" b="1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Halgazdálkodási</a:t>
                      </a:r>
                      <a:r>
                        <a:rPr lang="hu-HU" sz="1100" b="1" baseline="0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 hatóság: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baseline="0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19 kijelölt járási hivatal</a:t>
                      </a:r>
                      <a:endParaRPr lang="hu-HU" sz="1100" b="1" dirty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  <a:tr h="67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Tahoma"/>
                          <a:ea typeface="Times New Roman"/>
                        </a:rPr>
                        <a:t>Állami tervek: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Tahoma"/>
                          <a:ea typeface="Times New Roman"/>
                        </a:rPr>
                        <a:t>terület/terv/időtartam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Erdőtervezési </a:t>
                      </a: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körzet/erdőterv/10 </a:t>
                      </a:r>
                      <a:r>
                        <a:rPr lang="hu-HU" sz="1100" b="1" dirty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év</a:t>
                      </a:r>
                      <a:endParaRPr lang="hu-HU" sz="1100" dirty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Vadgazdálkodási tájegység/tájegységi vadgazdálkodási terv/20 év</a:t>
                      </a:r>
                      <a:endParaRPr lang="hu-HU" sz="1100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 </a:t>
                      </a:r>
                      <a:r>
                        <a:rPr lang="hu-HU" sz="1100" b="1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                    </a:t>
                      </a:r>
                      <a:r>
                        <a:rPr lang="hu-HU" sz="1100" b="1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  <a:cs typeface="Arial"/>
                        </a:rPr>
                        <a:t>─</a:t>
                      </a:r>
                      <a:endParaRPr lang="hu-HU" sz="1100" b="1" dirty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17780" marB="17780" anchor="ctr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Tahoma"/>
                          <a:ea typeface="Times New Roman"/>
                        </a:rPr>
                        <a:t>Gazdálkodói </a:t>
                      </a:r>
                      <a:r>
                        <a:rPr lang="hu-HU" sz="1200" b="1" dirty="0">
                          <a:effectLst/>
                          <a:latin typeface="Tahoma"/>
                          <a:ea typeface="Times New Roman"/>
                        </a:rPr>
                        <a:t>tervek </a:t>
                      </a:r>
                      <a:endParaRPr lang="hu-HU" sz="1200" b="1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Tahoma"/>
                          <a:ea typeface="Times New Roman"/>
                        </a:rPr>
                        <a:t>(</a:t>
                      </a:r>
                      <a:r>
                        <a:rPr lang="hu-HU" sz="1200" b="1" dirty="0">
                          <a:effectLst/>
                          <a:latin typeface="Tahoma"/>
                          <a:ea typeface="Times New Roman"/>
                        </a:rPr>
                        <a:t>tervek a gazdálkodóra</a:t>
                      </a:r>
                      <a:r>
                        <a:rPr lang="hu-HU" sz="1200" b="1" dirty="0" smtClean="0">
                          <a:effectLst/>
                          <a:latin typeface="Tahoma"/>
                          <a:ea typeface="Times New Roman"/>
                        </a:rPr>
                        <a:t>):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Tahoma"/>
                          <a:ea typeface="Times New Roman"/>
                        </a:rPr>
                        <a:t>terv/időtartam/készítő</a:t>
                      </a:r>
                      <a:r>
                        <a:rPr lang="hu-HU" sz="1200" b="1" dirty="0">
                          <a:effectLst/>
                          <a:latin typeface="Tahoma"/>
                          <a:ea typeface="Times New Roman"/>
                        </a:rPr>
                        <a:t>/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effectLst/>
                          <a:latin typeface="Tahoma"/>
                          <a:ea typeface="Times New Roman"/>
                        </a:rPr>
                        <a:t>jóváhagyó</a:t>
                      </a:r>
                      <a:endParaRPr lang="hu-HU" sz="12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72000" marR="72000" marT="0" marB="0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Erdőterv része/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10</a:t>
                      </a:r>
                      <a:r>
                        <a:rPr lang="hu-HU" sz="1100" b="1" baseline="0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év/erdészeti hatóság/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500" b="1" dirty="0" smtClean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Éves erdőgazdálkodási tevékenység - előzetes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(21 nap</a:t>
                      </a:r>
                      <a:r>
                        <a:rPr lang="hu-HU" sz="1100" b="1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)</a:t>
                      </a:r>
                      <a:r>
                        <a:rPr lang="hu-HU" sz="1100" b="1" baseline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hu-HU" sz="1100" b="1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bejelentés  </a:t>
                      </a:r>
                      <a:endParaRPr lang="hu-HU" sz="1100" b="1" dirty="0" smtClean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az erdészeti</a:t>
                      </a:r>
                      <a:r>
                        <a:rPr lang="hu-HU" sz="1100" b="1" baseline="0" dirty="0" smtClean="0">
                          <a:solidFill>
                            <a:srgbClr val="008000"/>
                          </a:solidFill>
                          <a:effectLst/>
                          <a:latin typeface="Tahoma"/>
                          <a:ea typeface="Times New Roman"/>
                        </a:rPr>
                        <a:t> hatósághoz</a:t>
                      </a:r>
                      <a:endParaRPr lang="hu-HU" sz="1100" b="1" dirty="0" smtClean="0">
                        <a:solidFill>
                          <a:srgbClr val="0080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72000" marR="72000" marT="0" marB="0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Vadgazdálkodási </a:t>
                      </a:r>
                      <a:r>
                        <a:rPr lang="hu-HU" sz="1100" b="1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üzemterv/20</a:t>
                      </a:r>
                      <a:r>
                        <a:rPr lang="hu-HU" sz="1100" b="1" baseline="0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hu-HU" sz="1100" b="1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év/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vadászatra</a:t>
                      </a:r>
                      <a:r>
                        <a:rPr lang="hu-HU" sz="1100" b="1" baseline="0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hu-HU" sz="1100" b="1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jogosult/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vadászati </a:t>
                      </a: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hatóság. </a:t>
                      </a:r>
                      <a:endParaRPr lang="hu-HU" sz="1100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500" b="1" dirty="0" smtClean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 smtClean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Éves </a:t>
                      </a:r>
                      <a:r>
                        <a:rPr lang="hu-HU" sz="1100" b="1" dirty="0">
                          <a:solidFill>
                            <a:srgbClr val="006600"/>
                          </a:solidFill>
                          <a:effectLst/>
                          <a:latin typeface="Tahoma"/>
                          <a:ea typeface="Times New Roman"/>
                        </a:rPr>
                        <a:t>vadgazdálkodási terv/1 év/vadászatra jogosult/vadászati hatóság</a:t>
                      </a:r>
                      <a:endParaRPr lang="hu-HU" sz="1100" dirty="0">
                        <a:solidFill>
                          <a:srgbClr val="006600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72000" marR="72000" marT="0" marB="0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Halgazdálkodási terv/5 év/</a:t>
                      </a:r>
                      <a:endParaRPr lang="hu-HU" sz="1100" dirty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halgazdálkodásra jogosult/</a:t>
                      </a:r>
                      <a:endParaRPr lang="hu-HU" sz="1100" dirty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halgazdálkodási </a:t>
                      </a:r>
                      <a:r>
                        <a:rPr lang="hu-HU" sz="1100" b="1" dirty="0" smtClean="0">
                          <a:solidFill>
                            <a:srgbClr val="336699"/>
                          </a:solidFill>
                          <a:effectLst/>
                          <a:latin typeface="Tahoma"/>
                          <a:ea typeface="Times New Roman"/>
                        </a:rPr>
                        <a:t>hatóság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hu-H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uLnTx/>
                        <a:uFillTx/>
                        <a:latin typeface="Tahoma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hu-HU" sz="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uLnTx/>
                        <a:uFillTx/>
                        <a:latin typeface="Tahoma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hu-H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uLnTx/>
                        <a:uFillTx/>
                        <a:latin typeface="Tahoma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hu-H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uLnTx/>
                          <a:uFillTx/>
                          <a:latin typeface="Tahoma"/>
                          <a:ea typeface="Times New Roman"/>
                          <a:cs typeface="Arial"/>
                        </a:rPr>
                        <a:t>                    ─</a:t>
                      </a:r>
                      <a:endParaRPr lang="hu-HU" sz="1100" b="1" dirty="0" smtClean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b="1" dirty="0" smtClean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solidFill>
                          <a:srgbClr val="336699"/>
                        </a:solidFill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72000" marR="72000" marT="0" marB="0">
                    <a:lnL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F9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9265" y="1365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100" dirty="0" smtClean="0"/>
              <a:t>.</a:t>
            </a:r>
            <a:endParaRPr lang="hu-HU" sz="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00" dirty="0" smtClean="0"/>
              <a:t>.</a:t>
            </a:r>
            <a:endParaRPr lang="hu-HU" sz="1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26374"/>
              </p:ext>
            </p:extLst>
          </p:nvPr>
        </p:nvGraphicFramePr>
        <p:xfrm>
          <a:off x="467544" y="188640"/>
          <a:ext cx="8261350" cy="651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kumentum" r:id="rId3" imgW="6266038" imgH="5380848" progId="Word.Document.12">
                  <p:embed/>
                </p:oleObj>
              </mc:Choice>
              <mc:Fallback>
                <p:oleObj name="Dokumentum" r:id="rId3" imgW="6266038" imgH="53808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8640"/>
                        <a:ext cx="8261350" cy="6510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3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00" dirty="0" smtClean="0"/>
              <a:t>.</a:t>
            </a:r>
            <a:endParaRPr lang="hu-HU" sz="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00" dirty="0" smtClean="0"/>
              <a:t>.</a:t>
            </a:r>
            <a:endParaRPr lang="hu-HU" sz="1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73482"/>
              </p:ext>
            </p:extLst>
          </p:nvPr>
        </p:nvGraphicFramePr>
        <p:xfrm>
          <a:off x="467544" y="188640"/>
          <a:ext cx="8208912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Dokumentum" r:id="rId3" imgW="6274316" imgH="2886036" progId="Word.Document.12">
                  <p:embed/>
                </p:oleObj>
              </mc:Choice>
              <mc:Fallback>
                <p:oleObj name="Dokumentum" r:id="rId3" imgW="6274316" imgH="28860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8640"/>
                        <a:ext cx="8208912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3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hu-HU" sz="3300" b="1" dirty="0" smtClean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TŰZ A TERMÉSZETBEN</a:t>
            </a:r>
            <a:br>
              <a:rPr lang="hu-HU" sz="3300" b="1" dirty="0" smtClean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2800" dirty="0" smtClean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villámtól a gyújtogatásig</a:t>
            </a:r>
            <a:endParaRPr lang="hu-HU" sz="2800" dirty="0">
              <a:solidFill>
                <a:srgbClr val="66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00" dirty="0" smtClean="0">
                <a:solidFill>
                  <a:schemeClr val="bg1"/>
                </a:solidFill>
              </a:rPr>
              <a:t>.</a:t>
            </a:r>
            <a:endParaRPr lang="hu-HU" sz="1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www.termeszetor.hu/wp-content/uploads/2017/10/didaktikai_abra_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3"/>
            <a:ext cx="8568952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hu-HU" altLang="hu-HU" sz="10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hu-HU" altLang="hu-HU" sz="1000" b="1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hu-HU" altLang="hu-HU" sz="10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hu-HU" altLang="hu-HU" sz="1000" b="1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hu-HU" altLang="hu-HU" sz="3500" b="1" dirty="0" smtClean="0">
                <a:solidFill>
                  <a:srgbClr val="006600"/>
                </a:solidFill>
                <a:latin typeface="Tahoma" pitchFamily="34" charset="0"/>
              </a:rPr>
              <a:t>TERM</a:t>
            </a:r>
            <a:r>
              <a:rPr lang="hu-HU" altLang="hu-HU" sz="3500" b="1" dirty="0" smtClean="0">
                <a:solidFill>
                  <a:srgbClr val="006600"/>
                </a:solidFill>
              </a:rPr>
              <a:t>É</a:t>
            </a:r>
            <a:r>
              <a:rPr lang="hu-HU" altLang="hu-HU" sz="3500" b="1" dirty="0" smtClean="0">
                <a:solidFill>
                  <a:srgbClr val="006600"/>
                </a:solidFill>
                <a:latin typeface="Tahoma" pitchFamily="34" charset="0"/>
              </a:rPr>
              <a:t>SZETV</a:t>
            </a:r>
            <a:r>
              <a:rPr lang="hu-HU" altLang="hu-HU" sz="3500" b="1" dirty="0" smtClean="0">
                <a:solidFill>
                  <a:srgbClr val="006600"/>
                </a:solidFill>
              </a:rPr>
              <a:t>É</a:t>
            </a:r>
            <a:r>
              <a:rPr lang="hu-HU" altLang="hu-HU" sz="3500" b="1" dirty="0" smtClean="0">
                <a:solidFill>
                  <a:srgbClr val="006600"/>
                </a:solidFill>
                <a:latin typeface="Tahoma" pitchFamily="34" charset="0"/>
              </a:rPr>
              <a:t>DELEM</a:t>
            </a:r>
          </a:p>
        </p:txBody>
      </p:sp>
      <p:pic>
        <p:nvPicPr>
          <p:cNvPr id="581635" name="Picture 3" descr="AGGTELKI NEMZETI PARK LOG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716338"/>
            <a:ext cx="1512888" cy="151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36" name="Picture 4" descr="TT_tabla_szerk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4548">
            <a:off x="1692275" y="1412875"/>
            <a:ext cx="1238250" cy="167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37" name="Picture 5" descr="tábla_természeti emlék_szerk"/>
          <p:cNvPicPr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67434">
            <a:off x="249238" y="1700213"/>
            <a:ext cx="125888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1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altLang="hu-HU" sz="2400" b="1">
              <a:solidFill>
                <a:srgbClr val="000099"/>
              </a:solidFill>
            </a:endParaRPr>
          </a:p>
        </p:txBody>
      </p:sp>
      <p:pic>
        <p:nvPicPr>
          <p:cNvPr id="581639" name="Picture 7" descr="Fok_véd_tabla_szerk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408">
            <a:off x="6156325" y="1479550"/>
            <a:ext cx="12239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40" name="Rectangle 8"/>
          <p:cNvSpPr>
            <a:spLocks noChangeArrowheads="1"/>
          </p:cNvSpPr>
          <p:nvPr/>
        </p:nvSpPr>
        <p:spPr bwMode="auto">
          <a:xfrm>
            <a:off x="0" y="1543050"/>
            <a:ext cx="239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hu-HU" altLang="hu-HU" sz="180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581641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626">
            <a:off x="7523163" y="1843088"/>
            <a:ext cx="12588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42" name="Rectangle 10"/>
          <p:cNvSpPr>
            <a:spLocks noChangeArrowheads="1"/>
          </p:cNvSpPr>
          <p:nvPr/>
        </p:nvSpPr>
        <p:spPr bwMode="auto">
          <a:xfrm>
            <a:off x="0" y="3381375"/>
            <a:ext cx="239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hu-HU" altLang="hu-HU" sz="180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581643" name="Picture 11" descr="NP_tabla_szerk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538">
            <a:off x="4641850" y="1266825"/>
            <a:ext cx="12954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44" name="Rectangle 12"/>
          <p:cNvSpPr>
            <a:spLocks noChangeArrowheads="1"/>
          </p:cNvSpPr>
          <p:nvPr/>
        </p:nvSpPr>
        <p:spPr bwMode="auto">
          <a:xfrm>
            <a:off x="0" y="5229225"/>
            <a:ext cx="239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hu-HU" altLang="hu-HU" sz="180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581645" name="Picture 13" descr="TK_tabla_szerk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9570">
            <a:off x="3132138" y="1266825"/>
            <a:ext cx="1295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46" name="Rectangle 14"/>
          <p:cNvSpPr>
            <a:spLocks noChangeArrowheads="1"/>
          </p:cNvSpPr>
          <p:nvPr/>
        </p:nvSpPr>
        <p:spPr bwMode="auto">
          <a:xfrm>
            <a:off x="0" y="7067550"/>
            <a:ext cx="239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4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hu-HU" altLang="hu-HU" sz="1800">
              <a:solidFill>
                <a:srgbClr val="000000"/>
              </a:solidFill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581647" name="Picture 15" descr="BFNP_logo_2013_magyar_raszteres_RGB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500438"/>
            <a:ext cx="1295400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1648" name="Picture 16" descr="BUKKI NEMZETI PARK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29000"/>
            <a:ext cx="15128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49" name="Picture 17" descr="HORTOBÁGYI NEMZETI PARK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229225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0" name="Picture 18" descr="KISKUNSÁGI NEMZETI PARK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57788"/>
            <a:ext cx="12239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1" name="Picture 19" descr="KÖRÖS-MAROS NEMZETI PARK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00663"/>
            <a:ext cx="13684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2" name="Picture 20" descr="ORSEGI NEMZETI PARK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229225"/>
            <a:ext cx="14763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3" name="Picture 21" descr="DUNA-DRAVA NEMZETI PARK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223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4" name="Picture 22" descr="DUNA-IPOLY NEMZETI PARK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789363"/>
            <a:ext cx="15843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55" name="Picture 23" descr="FERTO-HANSAG NEMZETI PARK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00663"/>
            <a:ext cx="12239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5" descr="őrjelvény"/>
          <p:cNvPicPr>
            <a:picLocks noChangeAspect="1" noChangeArrowheads="1"/>
          </p:cNvPicPr>
          <p:nvPr/>
        </p:nvPicPr>
        <p:blipFill>
          <a:blip r:embed="rId18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284538"/>
            <a:ext cx="1727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hu-HU" altLang="hu-HU" sz="3500" b="1" dirty="0" smtClean="0">
                <a:solidFill>
                  <a:srgbClr val="008080"/>
                </a:solidFill>
                <a:latin typeface="Tahoma" pitchFamily="34" charset="0"/>
                <a:cs typeface="Tahoma" pitchFamily="34" charset="0"/>
              </a:rPr>
              <a:t>Természet- és környezetvédelem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  <a:p>
            <a:pPr eaLnBrk="1" hangingPunct="1"/>
            <a:endParaRPr lang="hu-HU" altLang="hu-HU" smtClean="0"/>
          </a:p>
        </p:txBody>
      </p:sp>
      <p:grpSp>
        <p:nvGrpSpPr>
          <p:cNvPr id="126980" name="Group 4"/>
          <p:cNvGrpSpPr>
            <a:grpSpLocks noChangeAspect="1"/>
          </p:cNvGrpSpPr>
          <p:nvPr/>
        </p:nvGrpSpPr>
        <p:grpSpPr bwMode="auto">
          <a:xfrm>
            <a:off x="0" y="1484313"/>
            <a:ext cx="9144000" cy="5373687"/>
            <a:chOff x="2198" y="1373"/>
            <a:chExt cx="7200" cy="4320"/>
          </a:xfrm>
        </p:grpSpPr>
        <p:sp>
          <p:nvSpPr>
            <p:cNvPr id="126981" name="AutoShape 5"/>
            <p:cNvSpPr>
              <a:spLocks noChangeAspect="1" noChangeArrowheads="1"/>
            </p:cNvSpPr>
            <p:nvPr/>
          </p:nvSpPr>
          <p:spPr bwMode="auto">
            <a:xfrm>
              <a:off x="2198" y="1373"/>
              <a:ext cx="7200" cy="432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126982" name="Oval 6"/>
            <p:cNvSpPr>
              <a:spLocks noChangeArrowheads="1"/>
            </p:cNvSpPr>
            <p:nvPr/>
          </p:nvSpPr>
          <p:spPr bwMode="auto">
            <a:xfrm>
              <a:off x="5942" y="1517"/>
              <a:ext cx="2448" cy="2304"/>
            </a:xfrm>
            <a:prstGeom prst="ellipse">
              <a:avLst/>
            </a:prstGeom>
            <a:solidFill>
              <a:srgbClr val="CCCCFF"/>
            </a:solidFill>
            <a:ln w="635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400" b="1">
                <a:solidFill>
                  <a:srgbClr val="333399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400" b="1">
                <a:solidFill>
                  <a:srgbClr val="333399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333399"/>
                  </a:solidFill>
                  <a:latin typeface="Tahoma" pitchFamily="34" charset="0"/>
                </a:rPr>
                <a:t>KÖRNYEZETVÉDELEM</a:t>
              </a:r>
            </a:p>
          </p:txBody>
        </p:sp>
        <p:sp>
          <p:nvSpPr>
            <p:cNvPr id="126983" name="Oval 7"/>
            <p:cNvSpPr>
              <a:spLocks noChangeArrowheads="1"/>
            </p:cNvSpPr>
            <p:nvPr/>
          </p:nvSpPr>
          <p:spPr bwMode="auto">
            <a:xfrm>
              <a:off x="6806" y="2525"/>
              <a:ext cx="2448" cy="2304"/>
            </a:xfrm>
            <a:prstGeom prst="ellipse">
              <a:avLst/>
            </a:prstGeom>
            <a:solidFill>
              <a:srgbClr val="66FF99"/>
            </a:solidFill>
            <a:ln w="635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2400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2400">
                <a:solidFill>
                  <a:srgbClr val="000000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TERMÉSZETVÉDELEM</a:t>
              </a:r>
            </a:p>
          </p:txBody>
        </p:sp>
        <p:sp>
          <p:nvSpPr>
            <p:cNvPr id="126984" name="Oval 8"/>
            <p:cNvSpPr>
              <a:spLocks noChangeArrowheads="1"/>
            </p:cNvSpPr>
            <p:nvPr/>
          </p:nvSpPr>
          <p:spPr bwMode="auto">
            <a:xfrm>
              <a:off x="2342" y="1949"/>
              <a:ext cx="3260" cy="3184"/>
            </a:xfrm>
            <a:prstGeom prst="ellipse">
              <a:avLst/>
            </a:prstGeom>
            <a:solidFill>
              <a:srgbClr val="66FF99"/>
            </a:solidFill>
            <a:ln w="6350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600" b="1">
                  <a:solidFill>
                    <a:srgbClr val="333399"/>
                  </a:solidFill>
                  <a:latin typeface="Tahoma" pitchFamily="34" charset="0"/>
                </a:rPr>
                <a:t>    KÖRNYZETVÉDELEM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200">
                <a:solidFill>
                  <a:srgbClr val="000000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126985" name="Oval 9"/>
            <p:cNvSpPr>
              <a:spLocks noChangeArrowheads="1"/>
            </p:cNvSpPr>
            <p:nvPr/>
          </p:nvSpPr>
          <p:spPr bwMode="auto">
            <a:xfrm>
              <a:off x="3020" y="2669"/>
              <a:ext cx="1928" cy="1736"/>
            </a:xfrm>
            <a:prstGeom prst="ellipse">
              <a:avLst/>
            </a:prstGeom>
            <a:solidFill>
              <a:srgbClr val="66FF99"/>
            </a:solidFill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600" b="1" dirty="0">
                  <a:solidFill>
                    <a:srgbClr val="006600"/>
                  </a:solidFill>
                  <a:latin typeface="Tahoma" pitchFamily="34" charset="0"/>
                </a:rPr>
                <a:t>   TERMÉSZET-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600" b="1" dirty="0">
                  <a:solidFill>
                    <a:srgbClr val="006600"/>
                  </a:solidFill>
                  <a:latin typeface="Tahoma" pitchFamily="34" charset="0"/>
                </a:rPr>
                <a:t> 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600" b="1" dirty="0">
                <a:solidFill>
                  <a:srgbClr val="006600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600" b="1" dirty="0">
                <a:solidFill>
                  <a:srgbClr val="006600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600" b="1" dirty="0">
                  <a:solidFill>
                    <a:srgbClr val="006600"/>
                  </a:solidFill>
                  <a:latin typeface="Tahoma" pitchFamily="34" charset="0"/>
                </a:rPr>
                <a:t>   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600" b="1" dirty="0">
                  <a:solidFill>
                    <a:srgbClr val="006600"/>
                  </a:solidFill>
                  <a:latin typeface="Tahoma" pitchFamily="34" charset="0"/>
                </a:rPr>
                <a:t>     VÉDELEM</a:t>
              </a:r>
            </a:p>
          </p:txBody>
        </p:sp>
        <p:sp>
          <p:nvSpPr>
            <p:cNvPr id="126986" name="Line 10"/>
            <p:cNvSpPr>
              <a:spLocks noChangeShapeType="1"/>
            </p:cNvSpPr>
            <p:nvPr/>
          </p:nvSpPr>
          <p:spPr bwMode="auto">
            <a:xfrm flipV="1">
              <a:off x="2500" y="2242"/>
              <a:ext cx="2972" cy="266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126987" name="Line 11"/>
            <p:cNvSpPr>
              <a:spLocks noChangeShapeType="1"/>
            </p:cNvSpPr>
            <p:nvPr/>
          </p:nvSpPr>
          <p:spPr bwMode="auto">
            <a:xfrm>
              <a:off x="2500" y="2242"/>
              <a:ext cx="2972" cy="266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4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u-HU" altLang="hu-HU" sz="3200" b="1" smtClean="0">
                <a:solidFill>
                  <a:srgbClr val="008000"/>
                </a:solidFill>
                <a:latin typeface="Tahoma" pitchFamily="34" charset="0"/>
              </a:rPr>
              <a:t>A természetvédelem vázlata</a:t>
            </a:r>
            <a:br>
              <a:rPr lang="hu-HU" altLang="hu-HU" sz="3200" b="1" smtClean="0">
                <a:solidFill>
                  <a:srgbClr val="008000"/>
                </a:solidFill>
                <a:latin typeface="Tahoma" pitchFamily="34" charset="0"/>
              </a:rPr>
            </a:br>
            <a:r>
              <a:rPr lang="hu-HU" altLang="hu-HU" sz="1400" b="1" smtClean="0">
                <a:solidFill>
                  <a:srgbClr val="008000"/>
                </a:solidFill>
                <a:latin typeface="Tahoma" pitchFamily="34" charset="0"/>
              </a:rPr>
              <a:t> </a:t>
            </a:r>
            <a:r>
              <a:rPr lang="hu-HU" altLang="hu-HU" sz="2200" b="1" smtClean="0">
                <a:solidFill>
                  <a:srgbClr val="008000"/>
                </a:solidFill>
                <a:latin typeface="Tahoma" pitchFamily="34" charset="0"/>
              </a:rPr>
              <a:t>- általános védelem és kiemelt oltalom -</a:t>
            </a:r>
          </a:p>
        </p:txBody>
      </p:sp>
      <p:graphicFrame>
        <p:nvGraphicFramePr>
          <p:cNvPr id="23654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791004"/>
              </p:ext>
            </p:extLst>
          </p:nvPr>
        </p:nvGraphicFramePr>
        <p:xfrm>
          <a:off x="395536" y="1340769"/>
          <a:ext cx="8424936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3" imgW="8891239" imgH="5353239" progId="Word.Document.8">
                  <p:embed/>
                </p:oleObj>
              </mc:Choice>
              <mc:Fallback>
                <p:oleObj name="Document" r:id="rId3" imgW="8891239" imgH="53532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9"/>
                        <a:ext cx="8424936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7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 eaLnBrk="1" hangingPunct="1"/>
            <a:r>
              <a:rPr lang="hu-HU" altLang="hu-HU" sz="33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A védett természeti területek és értékek </a:t>
            </a:r>
            <a:r>
              <a:rPr lang="hu-HU" altLang="hu-HU" sz="330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összefoglaló</a:t>
            </a:r>
            <a:r>
              <a:rPr lang="hu-HU" altLang="hu-HU" sz="33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csoportosítása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95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hu-HU" altLang="hu-HU" sz="20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Védett természeti terület és érték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altLang="hu-HU" sz="2000" b="1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hu-HU" altLang="hu-HU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800" b="1" smtClean="0"/>
              <a:t>	</a:t>
            </a:r>
            <a:r>
              <a:rPr lang="hu-HU" altLang="hu-HU" sz="1800" b="1" smtClean="0">
                <a:latin typeface="Tahoma" pitchFamily="34" charset="0"/>
                <a:cs typeface="Tahoma" pitchFamily="34" charset="0"/>
              </a:rPr>
              <a:t>egyedi jogszabállyal védett </a:t>
            </a:r>
            <a:r>
              <a:rPr lang="hu-HU" altLang="hu-HU" sz="1400" smtClean="0">
                <a:latin typeface="Tahoma" pitchFamily="34" charset="0"/>
                <a:cs typeface="Tahoma" pitchFamily="34" charset="0"/>
              </a:rPr>
              <a:t>			       </a:t>
            </a:r>
            <a:r>
              <a:rPr lang="hu-HU" altLang="hu-HU" sz="1800" b="1" smtClean="0">
                <a:latin typeface="Tahoma" pitchFamily="34" charset="0"/>
                <a:cs typeface="Tahoma" pitchFamily="34" charset="0"/>
              </a:rPr>
              <a:t>ex lege védett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1600" b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600" b="1" smtClean="0">
                <a:solidFill>
                  <a:srgbClr val="008000"/>
                </a:solidFill>
              </a:rPr>
              <a:t>országos</a:t>
            </a:r>
            <a:r>
              <a:rPr lang="hu-HU" altLang="hu-HU" sz="1400" smtClean="0">
                <a:solidFill>
                  <a:srgbClr val="008000"/>
                </a:solidFill>
              </a:rPr>
              <a:t>                                              </a:t>
            </a:r>
            <a:r>
              <a:rPr lang="hu-HU" altLang="hu-HU" sz="1600" b="1" smtClean="0">
                <a:solidFill>
                  <a:srgbClr val="008000"/>
                </a:solidFill>
              </a:rPr>
              <a:t>helyi</a:t>
            </a:r>
            <a:r>
              <a:rPr lang="hu-HU" altLang="hu-HU" sz="1400" smtClean="0">
                <a:solidFill>
                  <a:srgbClr val="008000"/>
                </a:solidFill>
              </a:rPr>
              <a:t>     	                                </a:t>
            </a:r>
            <a:r>
              <a:rPr lang="hu-HU" altLang="hu-HU" sz="1600" b="1" smtClean="0">
                <a:solidFill>
                  <a:srgbClr val="008000"/>
                </a:solidFill>
              </a:rPr>
              <a:t>országos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600" b="1" smtClean="0">
                <a:solidFill>
                  <a:srgbClr val="008000"/>
                </a:solidFill>
              </a:rPr>
              <a:t>jelentőségű</a:t>
            </a:r>
            <a:r>
              <a:rPr lang="hu-HU" altLang="hu-HU" sz="1400" smtClean="0">
                <a:solidFill>
                  <a:srgbClr val="008000"/>
                </a:solidFill>
              </a:rPr>
              <a:t>	                     </a:t>
            </a:r>
            <a:r>
              <a:rPr lang="hu-HU" altLang="hu-HU" sz="1600" b="1" smtClean="0">
                <a:solidFill>
                  <a:srgbClr val="008000"/>
                </a:solidFill>
              </a:rPr>
              <a:t>jelentőségű</a:t>
            </a:r>
            <a:r>
              <a:rPr lang="hu-HU" altLang="hu-HU" sz="1400" smtClean="0">
                <a:solidFill>
                  <a:srgbClr val="008000"/>
                </a:solidFill>
              </a:rPr>
              <a:t>                                </a:t>
            </a:r>
            <a:r>
              <a:rPr lang="hu-HU" altLang="hu-HU" sz="1600" smtClean="0">
                <a:solidFill>
                  <a:srgbClr val="008000"/>
                </a:solidFill>
              </a:rPr>
              <a:t>        </a:t>
            </a:r>
            <a:r>
              <a:rPr lang="hu-HU" altLang="hu-HU" sz="1600" b="1" smtClean="0">
                <a:solidFill>
                  <a:srgbClr val="008000"/>
                </a:solidFill>
              </a:rPr>
              <a:t>jelentőségű</a:t>
            </a:r>
            <a:r>
              <a:rPr lang="hu-HU" altLang="hu-HU" sz="1400" smtClean="0">
                <a:solidFill>
                  <a:srgbClr val="008000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1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14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>
                <a:solidFill>
                  <a:srgbClr val="000099"/>
                </a:solidFill>
              </a:rPr>
              <a:t>védett,                     védett,                  védett                                         védett,                          védett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>
                <a:solidFill>
                  <a:srgbClr val="CC0000"/>
                </a:solidFill>
              </a:rPr>
              <a:t>fok. védett        fok. védett</a:t>
            </a:r>
            <a:r>
              <a:rPr lang="hu-HU" altLang="hu-HU" sz="1400" b="1" smtClean="0"/>
              <a:t>               </a:t>
            </a:r>
            <a:r>
              <a:rPr lang="hu-HU" altLang="hu-HU" sz="1400" b="1" smtClean="0">
                <a:solidFill>
                  <a:srgbClr val="006600"/>
                </a:solidFill>
              </a:rPr>
              <a:t>természeti</a:t>
            </a:r>
            <a:r>
              <a:rPr lang="hu-HU" altLang="hu-HU" sz="1400" b="1" smtClean="0"/>
              <a:t>	                    </a:t>
            </a:r>
            <a:r>
              <a:rPr lang="hu-HU" altLang="hu-HU" sz="1400" b="1" smtClean="0">
                <a:solidFill>
                  <a:srgbClr val="CC0000"/>
                </a:solidFill>
              </a:rPr>
              <a:t> fok. védett</a:t>
            </a:r>
            <a:r>
              <a:rPr lang="hu-HU" altLang="hu-HU" sz="1400" b="1" smtClean="0"/>
              <a:t>           </a:t>
            </a:r>
            <a:r>
              <a:rPr lang="hu-HU" altLang="hu-HU" sz="1400" b="1" smtClean="0">
                <a:solidFill>
                  <a:srgbClr val="006600"/>
                </a:solidFill>
              </a:rPr>
              <a:t> természeti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>
                <a:solidFill>
                  <a:srgbClr val="006600"/>
                </a:solidFill>
              </a:rPr>
              <a:t>természeti        természeti                   terület                                        természeti                      érték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>
                <a:solidFill>
                  <a:srgbClr val="006600"/>
                </a:solidFill>
              </a:rPr>
              <a:t>terület                        érték                                                              	  terület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>
                <a:solidFill>
                  <a:srgbClr val="006600"/>
                </a:solidFill>
              </a:rPr>
              <a:t>(NP, TK,	             (védett	      (TT, TE)	                     (NP t. ö.                   (barlang)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>
                <a:solidFill>
                  <a:srgbClr val="006600"/>
                </a:solidFill>
              </a:rPr>
              <a:t>TT, TE)                      fajok,                                                                      BR, ER mt.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>
                <a:solidFill>
                  <a:srgbClr val="006600"/>
                </a:solidFill>
              </a:rPr>
              <a:t>                          ásványok)                                                                      láp, szikes tó,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400" b="1" smtClean="0">
                <a:solidFill>
                  <a:srgbClr val="006600"/>
                </a:solidFill>
              </a:rPr>
              <a:t>                                                                                                                 </a:t>
            </a:r>
            <a:r>
              <a:rPr lang="hu-HU" altLang="hu-HU" sz="800" b="1" smtClean="0">
                <a:solidFill>
                  <a:srgbClr val="006600"/>
                </a:solidFill>
              </a:rPr>
              <a:t> </a:t>
            </a:r>
            <a:r>
              <a:rPr lang="hu-HU" altLang="hu-HU" sz="1400" b="1" smtClean="0">
                <a:solidFill>
                  <a:srgbClr val="006600"/>
                </a:solidFill>
              </a:rPr>
              <a:t>forrás stb.)</a:t>
            </a:r>
          </a:p>
          <a:p>
            <a:pPr eaLnBrk="1" hangingPunct="1">
              <a:lnSpc>
                <a:spcPct val="80000"/>
              </a:lnSpc>
            </a:pPr>
            <a:endParaRPr lang="hu-HU" altLang="hu-HU" sz="1400" b="1" smtClean="0">
              <a:solidFill>
                <a:srgbClr val="006600"/>
              </a:solidFill>
            </a:endParaRPr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 flipH="1">
            <a:off x="2195513" y="1700213"/>
            <a:ext cx="23050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>
            <a:off x="4756150" y="1700213"/>
            <a:ext cx="23050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 flipH="1">
            <a:off x="1042988" y="2565400"/>
            <a:ext cx="10953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2411413" y="25654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 flipH="1">
            <a:off x="7061200" y="2565400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900113" y="3662363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>
            <a:off x="1179513" y="3668713"/>
            <a:ext cx="10160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>
            <a:off x="3851275" y="3743325"/>
            <a:ext cx="0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 flipH="1">
            <a:off x="6397625" y="3743325"/>
            <a:ext cx="7207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>
            <a:off x="7308850" y="3743325"/>
            <a:ext cx="863600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100" smtClean="0"/>
              <a:t>.</a:t>
            </a:r>
          </a:p>
        </p:txBody>
      </p:sp>
      <p:graphicFrame>
        <p:nvGraphicFramePr>
          <p:cNvPr id="199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333375"/>
          <a:ext cx="9144000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5760790" imgH="3673212" progId="Word.Document.8">
                  <p:embed/>
                </p:oleObj>
              </mc:Choice>
              <mc:Fallback>
                <p:oleObj name="Document" r:id="rId3" imgW="5760790" imgH="36732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75"/>
                        <a:ext cx="9144000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9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hu-HU" altLang="hu-HU" sz="3300" smtClean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Közösségi védelem – Natura 2000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altLang="hu-HU" sz="100" smtClean="0"/>
              <a:t>k</a:t>
            </a:r>
          </a:p>
        </p:txBody>
      </p:sp>
      <p:grpSp>
        <p:nvGrpSpPr>
          <p:cNvPr id="192516" name="Group 4"/>
          <p:cNvGrpSpPr>
            <a:grpSpLocks noChangeAspect="1"/>
          </p:cNvGrpSpPr>
          <p:nvPr/>
        </p:nvGrpSpPr>
        <p:grpSpPr bwMode="auto">
          <a:xfrm>
            <a:off x="179388" y="1484313"/>
            <a:ext cx="8424862" cy="5373687"/>
            <a:chOff x="2198" y="-219"/>
            <a:chExt cx="7200" cy="4320"/>
          </a:xfrm>
        </p:grpSpPr>
        <p:sp>
          <p:nvSpPr>
            <p:cNvPr id="192549" name="AutoShape 5"/>
            <p:cNvSpPr>
              <a:spLocks noChangeAspect="1" noChangeArrowheads="1"/>
            </p:cNvSpPr>
            <p:nvPr/>
          </p:nvSpPr>
          <p:spPr bwMode="auto">
            <a:xfrm>
              <a:off x="2198" y="-219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192550" name="Text Box 6"/>
            <p:cNvSpPr txBox="1">
              <a:spLocks noChangeArrowheads="1"/>
            </p:cNvSpPr>
            <p:nvPr/>
          </p:nvSpPr>
          <p:spPr bwMode="auto">
            <a:xfrm>
              <a:off x="2918" y="-75"/>
              <a:ext cx="907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fajok</a:t>
              </a:r>
            </a:p>
          </p:txBody>
        </p:sp>
        <p:sp>
          <p:nvSpPr>
            <p:cNvPr id="192551" name="Text Box 7"/>
            <p:cNvSpPr txBox="1">
              <a:spLocks noChangeArrowheads="1"/>
            </p:cNvSpPr>
            <p:nvPr/>
          </p:nvSpPr>
          <p:spPr bwMode="auto">
            <a:xfrm>
              <a:off x="7958" y="-75"/>
              <a:ext cx="1089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Kiemelt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élőhelytípusok</a:t>
              </a:r>
            </a:p>
          </p:txBody>
        </p:sp>
        <p:sp>
          <p:nvSpPr>
            <p:cNvPr id="192552" name="Text Box 8"/>
            <p:cNvSpPr txBox="1">
              <a:spLocks noChangeArrowheads="1"/>
            </p:cNvSpPr>
            <p:nvPr/>
          </p:nvSpPr>
          <p:spPr bwMode="auto">
            <a:xfrm>
              <a:off x="4502" y="-75"/>
              <a:ext cx="907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Kiemelt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fajok</a:t>
              </a:r>
            </a:p>
          </p:txBody>
        </p:sp>
        <p:sp>
          <p:nvSpPr>
            <p:cNvPr id="192553" name="Text Box 9"/>
            <p:cNvSpPr txBox="1">
              <a:spLocks noChangeArrowheads="1"/>
            </p:cNvSpPr>
            <p:nvPr/>
          </p:nvSpPr>
          <p:spPr bwMode="auto">
            <a:xfrm>
              <a:off x="7238" y="1221"/>
              <a:ext cx="1089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>
                  <a:solidFill>
                    <a:srgbClr val="000000"/>
                  </a:solidFill>
                </a:rPr>
                <a:t>Jelölő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>
                  <a:solidFill>
                    <a:srgbClr val="000000"/>
                  </a:solidFill>
                </a:rPr>
                <a:t>élőhelytípusok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192554" name="Text Box 10"/>
            <p:cNvSpPr txBox="1">
              <a:spLocks noChangeArrowheads="1"/>
            </p:cNvSpPr>
            <p:nvPr/>
          </p:nvSpPr>
          <p:spPr bwMode="auto">
            <a:xfrm>
              <a:off x="3782" y="1221"/>
              <a:ext cx="90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>
                  <a:solidFill>
                    <a:srgbClr val="000000"/>
                  </a:solidFill>
                </a:rPr>
                <a:t>Jelölő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>
                  <a:solidFill>
                    <a:srgbClr val="000000"/>
                  </a:solidFill>
                </a:rPr>
                <a:t>fajok</a:t>
              </a: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192555" name="Text Box 11"/>
            <p:cNvSpPr txBox="1">
              <a:spLocks noChangeArrowheads="1"/>
            </p:cNvSpPr>
            <p:nvPr/>
          </p:nvSpPr>
          <p:spPr bwMode="auto">
            <a:xfrm>
              <a:off x="6374" y="-75"/>
              <a:ext cx="1089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élőhelytípusok</a:t>
              </a:r>
            </a:p>
          </p:txBody>
        </p:sp>
        <p:sp>
          <p:nvSpPr>
            <p:cNvPr id="192556" name="Text Box 12"/>
            <p:cNvSpPr txBox="1">
              <a:spLocks noChangeArrowheads="1"/>
            </p:cNvSpPr>
            <p:nvPr/>
          </p:nvSpPr>
          <p:spPr bwMode="auto">
            <a:xfrm>
              <a:off x="3206" y="2373"/>
              <a:ext cx="1089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>
                  <a:solidFill>
                    <a:srgbClr val="000000"/>
                  </a:solidFill>
                </a:rPr>
                <a:t>Különleges madárvédelmi terület</a:t>
              </a: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192557" name="Text Box 13"/>
            <p:cNvSpPr txBox="1">
              <a:spLocks noChangeArrowheads="1"/>
            </p:cNvSpPr>
            <p:nvPr/>
          </p:nvSpPr>
          <p:spPr bwMode="auto">
            <a:xfrm>
              <a:off x="5222" y="2373"/>
              <a:ext cx="1406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>
                  <a:solidFill>
                    <a:srgbClr val="000000"/>
                  </a:solidFill>
                </a:rPr>
                <a:t>Különleges természetmegőrzési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>
                  <a:solidFill>
                    <a:srgbClr val="000000"/>
                  </a:solidFill>
                </a:rPr>
                <a:t>terület</a:t>
              </a: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192558" name="Text Box 14"/>
            <p:cNvSpPr txBox="1">
              <a:spLocks noChangeArrowheads="1"/>
            </p:cNvSpPr>
            <p:nvPr/>
          </p:nvSpPr>
          <p:spPr bwMode="auto">
            <a:xfrm>
              <a:off x="7526" y="2373"/>
              <a:ext cx="1406" cy="7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>
                  <a:solidFill>
                    <a:srgbClr val="000000"/>
                  </a:solidFill>
                </a:rPr>
                <a:t>Kiemelt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800">
                  <a:solidFill>
                    <a:srgbClr val="000000"/>
                  </a:solidFill>
                </a:rPr>
                <a:t>Jelentőségű természetmegőrzési terület</a:t>
              </a:r>
              <a:endParaRPr lang="hu-HU" altLang="hu-H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92517" name="Group 15"/>
          <p:cNvGrpSpPr>
            <a:grpSpLocks noChangeAspect="1"/>
          </p:cNvGrpSpPr>
          <p:nvPr/>
        </p:nvGrpSpPr>
        <p:grpSpPr bwMode="auto">
          <a:xfrm>
            <a:off x="179388" y="1484313"/>
            <a:ext cx="8424862" cy="5373687"/>
            <a:chOff x="2198" y="-219"/>
            <a:chExt cx="7200" cy="4320"/>
          </a:xfrm>
        </p:grpSpPr>
        <p:sp>
          <p:nvSpPr>
            <p:cNvPr id="192539" name="AutoShape 16"/>
            <p:cNvSpPr>
              <a:spLocks noChangeAspect="1" noChangeArrowheads="1"/>
            </p:cNvSpPr>
            <p:nvPr/>
          </p:nvSpPr>
          <p:spPr bwMode="auto">
            <a:xfrm>
              <a:off x="2198" y="-219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192540" name="Text Box 17"/>
            <p:cNvSpPr txBox="1">
              <a:spLocks noChangeArrowheads="1"/>
            </p:cNvSpPr>
            <p:nvPr/>
          </p:nvSpPr>
          <p:spPr bwMode="auto">
            <a:xfrm>
              <a:off x="2918" y="-75"/>
              <a:ext cx="907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fajok</a:t>
              </a:r>
            </a:p>
          </p:txBody>
        </p:sp>
        <p:sp>
          <p:nvSpPr>
            <p:cNvPr id="192541" name="Text Box 18"/>
            <p:cNvSpPr txBox="1">
              <a:spLocks noChangeArrowheads="1"/>
            </p:cNvSpPr>
            <p:nvPr/>
          </p:nvSpPr>
          <p:spPr bwMode="auto">
            <a:xfrm>
              <a:off x="7958" y="-75"/>
              <a:ext cx="1089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Kiemelt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élőhelytípusok</a:t>
              </a:r>
            </a:p>
          </p:txBody>
        </p:sp>
        <p:sp>
          <p:nvSpPr>
            <p:cNvPr id="192542" name="Text Box 19"/>
            <p:cNvSpPr txBox="1">
              <a:spLocks noChangeArrowheads="1"/>
            </p:cNvSpPr>
            <p:nvPr/>
          </p:nvSpPr>
          <p:spPr bwMode="auto">
            <a:xfrm>
              <a:off x="4502" y="-75"/>
              <a:ext cx="907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Kiemelt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fajok</a:t>
              </a:r>
            </a:p>
          </p:txBody>
        </p:sp>
        <p:sp>
          <p:nvSpPr>
            <p:cNvPr id="192543" name="Text Box 20"/>
            <p:cNvSpPr txBox="1">
              <a:spLocks noChangeArrowheads="1"/>
            </p:cNvSpPr>
            <p:nvPr/>
          </p:nvSpPr>
          <p:spPr bwMode="auto">
            <a:xfrm>
              <a:off x="7238" y="1221"/>
              <a:ext cx="1089" cy="4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1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Jelölő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élőhelytípusok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100" b="1">
                <a:solidFill>
                  <a:srgbClr val="003300"/>
                </a:solidFill>
                <a:latin typeface="Tahoma" pitchFamily="34" charset="0"/>
              </a:endParaRPr>
            </a:p>
          </p:txBody>
        </p:sp>
        <p:sp>
          <p:nvSpPr>
            <p:cNvPr id="192544" name="Text Box 21"/>
            <p:cNvSpPr txBox="1">
              <a:spLocks noChangeArrowheads="1"/>
            </p:cNvSpPr>
            <p:nvPr/>
          </p:nvSpPr>
          <p:spPr bwMode="auto">
            <a:xfrm>
              <a:off x="3782" y="1221"/>
              <a:ext cx="907" cy="4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Jelölő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fajok</a:t>
              </a:r>
            </a:p>
          </p:txBody>
        </p:sp>
        <p:sp>
          <p:nvSpPr>
            <p:cNvPr id="192545" name="Text Box 22"/>
            <p:cNvSpPr txBox="1">
              <a:spLocks noChangeArrowheads="1"/>
            </p:cNvSpPr>
            <p:nvPr/>
          </p:nvSpPr>
          <p:spPr bwMode="auto">
            <a:xfrm>
              <a:off x="6374" y="-75"/>
              <a:ext cx="1089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élőhelytípusok</a:t>
              </a:r>
            </a:p>
          </p:txBody>
        </p:sp>
        <p:sp>
          <p:nvSpPr>
            <p:cNvPr id="192546" name="Text Box 23"/>
            <p:cNvSpPr txBox="1">
              <a:spLocks noChangeArrowheads="1"/>
            </p:cNvSpPr>
            <p:nvPr/>
          </p:nvSpPr>
          <p:spPr bwMode="auto">
            <a:xfrm>
              <a:off x="3206" y="2373"/>
              <a:ext cx="1089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Különleges madárvédelmi terület</a:t>
              </a:r>
            </a:p>
          </p:txBody>
        </p:sp>
        <p:sp>
          <p:nvSpPr>
            <p:cNvPr id="192547" name="Text Box 24"/>
            <p:cNvSpPr txBox="1">
              <a:spLocks noChangeArrowheads="1"/>
            </p:cNvSpPr>
            <p:nvPr/>
          </p:nvSpPr>
          <p:spPr bwMode="auto">
            <a:xfrm>
              <a:off x="5222" y="2373"/>
              <a:ext cx="1406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Különleges természetmegőrzési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terület</a:t>
              </a:r>
            </a:p>
          </p:txBody>
        </p:sp>
        <p:sp>
          <p:nvSpPr>
            <p:cNvPr id="192548" name="Text Box 25"/>
            <p:cNvSpPr txBox="1">
              <a:spLocks noChangeArrowheads="1"/>
            </p:cNvSpPr>
            <p:nvPr/>
          </p:nvSpPr>
          <p:spPr bwMode="auto">
            <a:xfrm>
              <a:off x="7526" y="2373"/>
              <a:ext cx="1406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Kiemelt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jelentőségű természetmegőrzési terület</a:t>
              </a:r>
            </a:p>
          </p:txBody>
        </p:sp>
      </p:grpSp>
      <p:sp>
        <p:nvSpPr>
          <p:cNvPr id="192518" name="Line 26"/>
          <p:cNvSpPr>
            <a:spLocks noChangeShapeType="1"/>
          </p:cNvSpPr>
          <p:nvPr/>
        </p:nvSpPr>
        <p:spPr bwMode="auto">
          <a:xfrm>
            <a:off x="1619250" y="2636838"/>
            <a:ext cx="936625" cy="6477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grpSp>
        <p:nvGrpSpPr>
          <p:cNvPr id="192519" name="Group 27"/>
          <p:cNvGrpSpPr>
            <a:grpSpLocks noChangeAspect="1"/>
          </p:cNvGrpSpPr>
          <p:nvPr/>
        </p:nvGrpSpPr>
        <p:grpSpPr bwMode="auto">
          <a:xfrm>
            <a:off x="179388" y="1484313"/>
            <a:ext cx="8424862" cy="5373687"/>
            <a:chOff x="2198" y="-219"/>
            <a:chExt cx="7200" cy="4320"/>
          </a:xfrm>
        </p:grpSpPr>
        <p:sp>
          <p:nvSpPr>
            <p:cNvPr id="192529" name="AutoShape 28"/>
            <p:cNvSpPr>
              <a:spLocks noChangeAspect="1" noChangeArrowheads="1"/>
            </p:cNvSpPr>
            <p:nvPr/>
          </p:nvSpPr>
          <p:spPr bwMode="auto">
            <a:xfrm>
              <a:off x="2198" y="-219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192530" name="Text Box 29"/>
            <p:cNvSpPr txBox="1">
              <a:spLocks noChangeArrowheads="1"/>
            </p:cNvSpPr>
            <p:nvPr/>
          </p:nvSpPr>
          <p:spPr bwMode="auto">
            <a:xfrm>
              <a:off x="2918" y="-75"/>
              <a:ext cx="907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fajok</a:t>
              </a:r>
            </a:p>
          </p:txBody>
        </p:sp>
        <p:sp>
          <p:nvSpPr>
            <p:cNvPr id="192531" name="Text Box 30"/>
            <p:cNvSpPr txBox="1">
              <a:spLocks noChangeArrowheads="1"/>
            </p:cNvSpPr>
            <p:nvPr/>
          </p:nvSpPr>
          <p:spPr bwMode="auto">
            <a:xfrm>
              <a:off x="7958" y="-75"/>
              <a:ext cx="1089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Kiemelt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élőhelytípusok</a:t>
              </a:r>
            </a:p>
          </p:txBody>
        </p:sp>
        <p:sp>
          <p:nvSpPr>
            <p:cNvPr id="192532" name="Text Box 31"/>
            <p:cNvSpPr txBox="1">
              <a:spLocks noChangeArrowheads="1"/>
            </p:cNvSpPr>
            <p:nvPr/>
          </p:nvSpPr>
          <p:spPr bwMode="auto">
            <a:xfrm>
              <a:off x="4502" y="-75"/>
              <a:ext cx="907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Kiemelt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fajok</a:t>
              </a:r>
            </a:p>
          </p:txBody>
        </p:sp>
        <p:sp>
          <p:nvSpPr>
            <p:cNvPr id="192533" name="Text Box 32"/>
            <p:cNvSpPr txBox="1">
              <a:spLocks noChangeArrowheads="1"/>
            </p:cNvSpPr>
            <p:nvPr/>
          </p:nvSpPr>
          <p:spPr bwMode="auto">
            <a:xfrm>
              <a:off x="7238" y="1221"/>
              <a:ext cx="1089" cy="4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00">
                <a:solidFill>
                  <a:srgbClr val="000000"/>
                </a:solidFill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1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Jelölő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élőhelytípusok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100" b="1">
                <a:solidFill>
                  <a:srgbClr val="003300"/>
                </a:solidFill>
                <a:latin typeface="Tahoma" pitchFamily="34" charset="0"/>
              </a:endParaRPr>
            </a:p>
          </p:txBody>
        </p:sp>
        <p:sp>
          <p:nvSpPr>
            <p:cNvPr id="192534" name="Text Box 33"/>
            <p:cNvSpPr txBox="1">
              <a:spLocks noChangeArrowheads="1"/>
            </p:cNvSpPr>
            <p:nvPr/>
          </p:nvSpPr>
          <p:spPr bwMode="auto">
            <a:xfrm>
              <a:off x="3782" y="1221"/>
              <a:ext cx="907" cy="4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Jelölő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fajok</a:t>
              </a:r>
            </a:p>
          </p:txBody>
        </p:sp>
        <p:sp>
          <p:nvSpPr>
            <p:cNvPr id="192535" name="Text Box 34"/>
            <p:cNvSpPr txBox="1">
              <a:spLocks noChangeArrowheads="1"/>
            </p:cNvSpPr>
            <p:nvPr/>
          </p:nvSpPr>
          <p:spPr bwMode="auto">
            <a:xfrm>
              <a:off x="6374" y="-75"/>
              <a:ext cx="1089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Közösségi jelentőségű</a:t>
              </a:r>
              <a:endParaRPr lang="hu-HU" altLang="hu-HU" sz="500" b="1">
                <a:solidFill>
                  <a:srgbClr val="003300"/>
                </a:solidFill>
                <a:latin typeface="Tahoma" pitchFamily="34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élőhelytípusok</a:t>
              </a:r>
            </a:p>
          </p:txBody>
        </p:sp>
        <p:sp>
          <p:nvSpPr>
            <p:cNvPr id="192536" name="Text Box 35"/>
            <p:cNvSpPr txBox="1">
              <a:spLocks noChangeArrowheads="1"/>
            </p:cNvSpPr>
            <p:nvPr/>
          </p:nvSpPr>
          <p:spPr bwMode="auto">
            <a:xfrm>
              <a:off x="3206" y="2373"/>
              <a:ext cx="1089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Különleges madárvédelmi terület</a:t>
              </a:r>
            </a:p>
          </p:txBody>
        </p:sp>
        <p:sp>
          <p:nvSpPr>
            <p:cNvPr id="192537" name="Text Box 36"/>
            <p:cNvSpPr txBox="1">
              <a:spLocks noChangeArrowheads="1"/>
            </p:cNvSpPr>
            <p:nvPr/>
          </p:nvSpPr>
          <p:spPr bwMode="auto">
            <a:xfrm>
              <a:off x="5222" y="2373"/>
              <a:ext cx="1406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Különleges természetmegőrzési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terület</a:t>
              </a:r>
            </a:p>
          </p:txBody>
        </p:sp>
        <p:sp>
          <p:nvSpPr>
            <p:cNvPr id="192538" name="Text Box 37"/>
            <p:cNvSpPr txBox="1">
              <a:spLocks noChangeArrowheads="1"/>
            </p:cNvSpPr>
            <p:nvPr/>
          </p:nvSpPr>
          <p:spPr bwMode="auto">
            <a:xfrm>
              <a:off x="7526" y="2373"/>
              <a:ext cx="1406" cy="7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33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Kiemelt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100" b="1">
                  <a:solidFill>
                    <a:srgbClr val="003300"/>
                  </a:solidFill>
                  <a:latin typeface="Tahoma" pitchFamily="34" charset="0"/>
                </a:rPr>
                <a:t>jelentőségű természetmegőrzési terület</a:t>
              </a:r>
            </a:p>
          </p:txBody>
        </p:sp>
      </p:grpSp>
      <p:sp>
        <p:nvSpPr>
          <p:cNvPr id="192520" name="Line 38"/>
          <p:cNvSpPr>
            <a:spLocks noChangeShapeType="1"/>
          </p:cNvSpPr>
          <p:nvPr/>
        </p:nvSpPr>
        <p:spPr bwMode="auto">
          <a:xfrm flipH="1">
            <a:off x="2627313" y="2636838"/>
            <a:ext cx="720725" cy="6477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192521" name="Line 39"/>
          <p:cNvSpPr>
            <a:spLocks noChangeShapeType="1"/>
          </p:cNvSpPr>
          <p:nvPr/>
        </p:nvSpPr>
        <p:spPr bwMode="auto">
          <a:xfrm>
            <a:off x="5651500" y="2636838"/>
            <a:ext cx="936625" cy="6477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192522" name="Line 40"/>
          <p:cNvSpPr>
            <a:spLocks noChangeShapeType="1"/>
          </p:cNvSpPr>
          <p:nvPr/>
        </p:nvSpPr>
        <p:spPr bwMode="auto">
          <a:xfrm flipH="1">
            <a:off x="6804025" y="2636838"/>
            <a:ext cx="792163" cy="6477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192523" name="Line 41"/>
          <p:cNvSpPr>
            <a:spLocks noChangeShapeType="1"/>
          </p:cNvSpPr>
          <p:nvPr/>
        </p:nvSpPr>
        <p:spPr bwMode="auto">
          <a:xfrm>
            <a:off x="6804025" y="3860800"/>
            <a:ext cx="360363" cy="8636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192524" name="Line 42"/>
          <p:cNvSpPr>
            <a:spLocks noChangeShapeType="1"/>
          </p:cNvSpPr>
          <p:nvPr/>
        </p:nvSpPr>
        <p:spPr bwMode="auto">
          <a:xfrm flipH="1">
            <a:off x="4572000" y="3860800"/>
            <a:ext cx="2016125" cy="8636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192525" name="Line 43"/>
          <p:cNvSpPr>
            <a:spLocks noChangeShapeType="1"/>
          </p:cNvSpPr>
          <p:nvPr/>
        </p:nvSpPr>
        <p:spPr bwMode="auto">
          <a:xfrm>
            <a:off x="5508625" y="4437063"/>
            <a:ext cx="1511300" cy="287337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192526" name="Line 44"/>
          <p:cNvSpPr>
            <a:spLocks noChangeShapeType="1"/>
          </p:cNvSpPr>
          <p:nvPr/>
        </p:nvSpPr>
        <p:spPr bwMode="auto">
          <a:xfrm>
            <a:off x="2555875" y="3860800"/>
            <a:ext cx="1800225" cy="8636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192527" name="Line 45"/>
          <p:cNvSpPr>
            <a:spLocks noChangeShapeType="1"/>
          </p:cNvSpPr>
          <p:nvPr/>
        </p:nvSpPr>
        <p:spPr bwMode="auto">
          <a:xfrm flipH="1">
            <a:off x="1979613" y="3860800"/>
            <a:ext cx="360362" cy="8636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  <p:sp>
        <p:nvSpPr>
          <p:cNvPr id="192528" name="Line 46"/>
          <p:cNvSpPr>
            <a:spLocks noChangeShapeType="1"/>
          </p:cNvSpPr>
          <p:nvPr/>
        </p:nvSpPr>
        <p:spPr bwMode="auto">
          <a:xfrm flipH="1" flipV="1">
            <a:off x="2771775" y="3860800"/>
            <a:ext cx="2447925" cy="504825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24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pPr eaLnBrk="1" hangingPunct="1"/>
            <a:r>
              <a:rPr lang="hu-HU" altLang="hu-HU" sz="33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N A T U R A   2 0 </a:t>
            </a:r>
            <a:r>
              <a:rPr lang="hu-HU" altLang="hu-HU" sz="3300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hu-HU" altLang="hu-HU" sz="33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altLang="hu-HU" sz="3300" b="1" dirty="0" err="1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hu-HU" altLang="hu-HU" sz="32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u-HU" altLang="hu-HU" sz="2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hu-HU" altLang="hu-HU" sz="2400" b="1" dirty="0" smtClean="0">
                <a:latin typeface="Tahoma" pitchFamily="34" charset="0"/>
                <a:cs typeface="Tahoma" pitchFamily="34" charset="0"/>
              </a:rPr>
            </a:br>
            <a:r>
              <a:rPr lang="hu-HU" altLang="hu-HU" sz="2000" b="1" dirty="0" smtClean="0">
                <a:solidFill>
                  <a:srgbClr val="800000"/>
                </a:solidFill>
              </a:rPr>
              <a:t>európai közösségi irányelvek alapján védett területek, </a:t>
            </a:r>
            <a:br>
              <a:rPr lang="hu-HU" altLang="hu-HU" sz="2000" b="1" dirty="0" smtClean="0">
                <a:solidFill>
                  <a:srgbClr val="800000"/>
                </a:solidFill>
              </a:rPr>
            </a:br>
            <a:r>
              <a:rPr lang="hu-HU" altLang="hu-HU" sz="2000" b="1" dirty="0" smtClean="0">
                <a:solidFill>
                  <a:srgbClr val="800000"/>
                </a:solidFill>
              </a:rPr>
              <a:t>az EU ökológiai hálózata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eaLnBrk="1" hangingPunct="1"/>
            <a:r>
              <a:rPr lang="hu-HU" altLang="hu-HU" sz="100" smtClean="0"/>
              <a:t>.</a:t>
            </a:r>
          </a:p>
        </p:txBody>
      </p:sp>
      <p:grpSp>
        <p:nvGrpSpPr>
          <p:cNvPr id="201732" name="Group 4"/>
          <p:cNvGrpSpPr>
            <a:grpSpLocks noChangeAspect="1"/>
          </p:cNvGrpSpPr>
          <p:nvPr/>
        </p:nvGrpSpPr>
        <p:grpSpPr bwMode="auto">
          <a:xfrm>
            <a:off x="468313" y="1484313"/>
            <a:ext cx="8207375" cy="4608512"/>
            <a:chOff x="2198" y="1373"/>
            <a:chExt cx="7379" cy="5501"/>
          </a:xfrm>
        </p:grpSpPr>
        <p:sp>
          <p:nvSpPr>
            <p:cNvPr id="201733" name="AutoShape 5"/>
            <p:cNvSpPr>
              <a:spLocks noChangeAspect="1" noChangeArrowheads="1"/>
            </p:cNvSpPr>
            <p:nvPr/>
          </p:nvSpPr>
          <p:spPr bwMode="auto">
            <a:xfrm>
              <a:off x="2198" y="1373"/>
              <a:ext cx="7379" cy="5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alt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201734" name="AutoShape 6"/>
            <p:cNvSpPr>
              <a:spLocks noChangeArrowheads="1"/>
            </p:cNvSpPr>
            <p:nvPr/>
          </p:nvSpPr>
          <p:spPr bwMode="auto">
            <a:xfrm>
              <a:off x="4502" y="1373"/>
              <a:ext cx="3024" cy="432"/>
            </a:xfrm>
            <a:prstGeom prst="flowChartProcess">
              <a:avLst/>
            </a:prstGeom>
            <a:solidFill>
              <a:srgbClr val="99FF99"/>
            </a:solidFill>
            <a:ln w="2540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600" b="1" dirty="0">
                  <a:solidFill>
                    <a:srgbClr val="006600"/>
                  </a:solidFill>
                  <a:latin typeface="Tahoma" pitchFamily="34" charset="0"/>
                </a:rPr>
                <a:t>NATURA 2000 TERÜLET (525)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800" dirty="0">
                <a:solidFill>
                  <a:srgbClr val="000000"/>
                </a:solidFill>
              </a:endParaRPr>
            </a:p>
          </p:txBody>
        </p:sp>
        <p:sp>
          <p:nvSpPr>
            <p:cNvPr id="201735" name="AutoShape 7"/>
            <p:cNvSpPr>
              <a:spLocks noChangeArrowheads="1"/>
            </p:cNvSpPr>
            <p:nvPr/>
          </p:nvSpPr>
          <p:spPr bwMode="auto">
            <a:xfrm>
              <a:off x="2198" y="2093"/>
              <a:ext cx="2005" cy="576"/>
            </a:xfrm>
            <a:prstGeom prst="flowChartProcess">
              <a:avLst/>
            </a:prstGeom>
            <a:solidFill>
              <a:srgbClr val="CCFFFF"/>
            </a:solidFill>
            <a:ln w="1270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3366"/>
                  </a:solidFill>
                  <a:latin typeface="Tahoma" pitchFamily="34" charset="0"/>
                </a:rPr>
                <a:t>MADÁRVÉDELMI TERÜLET (56)</a:t>
              </a:r>
              <a:endParaRPr lang="hu-HU" altLang="hu-HU" sz="1400">
                <a:solidFill>
                  <a:srgbClr val="000000"/>
                </a:solidFill>
              </a:endParaRPr>
            </a:p>
          </p:txBody>
        </p:sp>
        <p:sp>
          <p:nvSpPr>
            <p:cNvPr id="201736" name="AutoShape 8"/>
            <p:cNvSpPr>
              <a:spLocks noChangeArrowheads="1"/>
            </p:cNvSpPr>
            <p:nvPr/>
          </p:nvSpPr>
          <p:spPr bwMode="auto">
            <a:xfrm>
              <a:off x="6518" y="2093"/>
              <a:ext cx="2880" cy="576"/>
            </a:xfrm>
            <a:prstGeom prst="flowChartProcess">
              <a:avLst/>
            </a:prstGeom>
            <a:solidFill>
              <a:srgbClr val="CCFF99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TERMÉSZETMEGŐRZÉSI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TERÜLET (479)</a:t>
              </a:r>
              <a:endParaRPr lang="hu-HU" altLang="hu-HU" sz="1400">
                <a:solidFill>
                  <a:srgbClr val="000000"/>
                </a:solidFill>
              </a:endParaRPr>
            </a:p>
          </p:txBody>
        </p:sp>
        <p:sp>
          <p:nvSpPr>
            <p:cNvPr id="201737" name="AutoShape 9"/>
            <p:cNvSpPr>
              <a:spLocks noChangeArrowheads="1"/>
            </p:cNvSpPr>
            <p:nvPr/>
          </p:nvSpPr>
          <p:spPr bwMode="auto">
            <a:xfrm>
              <a:off x="2198" y="3101"/>
              <a:ext cx="2005" cy="864"/>
            </a:xfrm>
            <a:prstGeom prst="flowChartProcess">
              <a:avLst/>
            </a:prstGeom>
            <a:solidFill>
              <a:srgbClr val="CCFFFF"/>
            </a:solidFill>
            <a:ln w="2540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3366"/>
                  </a:solidFill>
                  <a:latin typeface="Tahoma" pitchFamily="34" charset="0"/>
                </a:rPr>
                <a:t>Különleges madárvédelmi   terület </a:t>
              </a:r>
              <a:r>
                <a:rPr lang="hu-HU" altLang="hu-HU" sz="1400">
                  <a:solidFill>
                    <a:srgbClr val="003366"/>
                  </a:solidFill>
                  <a:latin typeface="Tahoma" pitchFamily="34" charset="0"/>
                </a:rPr>
                <a:t>(</a:t>
              </a:r>
              <a:r>
                <a:rPr lang="hu-HU" altLang="hu-HU" sz="1400" b="1">
                  <a:solidFill>
                    <a:srgbClr val="003366"/>
                  </a:solidFill>
                  <a:latin typeface="Tahoma" pitchFamily="34" charset="0"/>
                </a:rPr>
                <a:t>56</a:t>
              </a:r>
              <a:r>
                <a:rPr lang="hu-HU" altLang="hu-HU" sz="1400">
                  <a:solidFill>
                    <a:srgbClr val="003366"/>
                  </a:solidFill>
                  <a:latin typeface="Tahoma" pitchFamily="34" charset="0"/>
                </a:rPr>
                <a:t>)</a:t>
              </a:r>
              <a:endParaRPr lang="hu-HU" altLang="hu-HU" sz="1400">
                <a:solidFill>
                  <a:srgbClr val="000000"/>
                </a:solidFill>
              </a:endParaRPr>
            </a:p>
          </p:txBody>
        </p:sp>
        <p:sp>
          <p:nvSpPr>
            <p:cNvPr id="201738" name="AutoShape 10"/>
            <p:cNvSpPr>
              <a:spLocks noChangeArrowheads="1"/>
            </p:cNvSpPr>
            <p:nvPr/>
          </p:nvSpPr>
          <p:spPr bwMode="auto">
            <a:xfrm>
              <a:off x="4502" y="3101"/>
              <a:ext cx="2284" cy="864"/>
            </a:xfrm>
            <a:prstGeom prst="flowChartProcess">
              <a:avLst/>
            </a:prstGeom>
            <a:solidFill>
              <a:srgbClr val="CCFF99"/>
            </a:solidFill>
            <a:ln w="25400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Különleges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természetmegőrzési terület </a:t>
              </a:r>
              <a:r>
                <a:rPr lang="hu-HU" altLang="hu-HU" sz="1400">
                  <a:solidFill>
                    <a:srgbClr val="006600"/>
                  </a:solidFill>
                  <a:latin typeface="Tahoma" pitchFamily="34" charset="0"/>
                </a:rPr>
                <a:t>(</a:t>
              </a: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66</a:t>
              </a:r>
              <a:r>
                <a:rPr lang="hu-HU" altLang="hu-HU" sz="1400">
                  <a:solidFill>
                    <a:srgbClr val="006600"/>
                  </a:solidFill>
                  <a:latin typeface="Tahoma" pitchFamily="34" charset="0"/>
                </a:rPr>
                <a:t>)</a:t>
              </a:r>
              <a:endParaRPr lang="hu-HU" altLang="hu-HU" sz="1400">
                <a:solidFill>
                  <a:srgbClr val="000000"/>
                </a:solidFill>
              </a:endParaRPr>
            </a:p>
          </p:txBody>
        </p:sp>
        <p:sp>
          <p:nvSpPr>
            <p:cNvPr id="201739" name="AutoShape 11"/>
            <p:cNvSpPr>
              <a:spLocks noChangeArrowheads="1"/>
            </p:cNvSpPr>
            <p:nvPr/>
          </p:nvSpPr>
          <p:spPr bwMode="auto">
            <a:xfrm>
              <a:off x="6950" y="3101"/>
              <a:ext cx="2421" cy="864"/>
            </a:xfrm>
            <a:prstGeom prst="flowChartProcess">
              <a:avLst/>
            </a:prstGeom>
            <a:solidFill>
              <a:srgbClr val="CCFF99"/>
            </a:solidFill>
            <a:ln w="25400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Kiemelt jelentőségű természetmegőrzési terület </a:t>
              </a:r>
              <a:r>
                <a:rPr lang="hu-HU" altLang="hu-HU" sz="1400">
                  <a:solidFill>
                    <a:srgbClr val="006600"/>
                  </a:solidFill>
                  <a:latin typeface="Tahoma" pitchFamily="34" charset="0"/>
                </a:rPr>
                <a:t>(</a:t>
              </a:r>
              <a:r>
                <a:rPr lang="hu-HU" altLang="hu-HU" sz="1400" b="1">
                  <a:solidFill>
                    <a:srgbClr val="006600"/>
                  </a:solidFill>
                  <a:latin typeface="Tahoma" pitchFamily="34" charset="0"/>
                </a:rPr>
                <a:t>413</a:t>
              </a:r>
              <a:r>
                <a:rPr lang="hu-HU" altLang="hu-HU" sz="1400">
                  <a:solidFill>
                    <a:srgbClr val="006600"/>
                  </a:solidFill>
                  <a:latin typeface="Tahoma" pitchFamily="34" charset="0"/>
                </a:rPr>
                <a:t>)</a:t>
              </a:r>
              <a:endParaRPr lang="hu-HU" altLang="hu-HU" sz="1400">
                <a:solidFill>
                  <a:srgbClr val="000000"/>
                </a:solidFill>
              </a:endParaRPr>
            </a:p>
          </p:txBody>
        </p:sp>
        <p:cxnSp>
          <p:nvCxnSpPr>
            <p:cNvPr id="201740" name="AutoShape 12"/>
            <p:cNvCxnSpPr>
              <a:cxnSpLocks noChangeShapeType="1"/>
              <a:stCxn id="201734" idx="2"/>
              <a:endCxn id="201735" idx="0"/>
            </p:cNvCxnSpPr>
            <p:nvPr/>
          </p:nvCxnSpPr>
          <p:spPr bwMode="auto">
            <a:xfrm flipH="1">
              <a:off x="3201" y="1805"/>
              <a:ext cx="2814" cy="288"/>
            </a:xfrm>
            <a:prstGeom prst="straightConnector1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741" name="AutoShape 13"/>
            <p:cNvCxnSpPr>
              <a:cxnSpLocks noChangeShapeType="1"/>
              <a:stCxn id="201734" idx="2"/>
              <a:endCxn id="201736" idx="0"/>
            </p:cNvCxnSpPr>
            <p:nvPr/>
          </p:nvCxnSpPr>
          <p:spPr bwMode="auto">
            <a:xfrm>
              <a:off x="6014" y="1805"/>
              <a:ext cx="1944" cy="288"/>
            </a:xfrm>
            <a:prstGeom prst="straightConnector1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742" name="AutoShape 14"/>
            <p:cNvCxnSpPr>
              <a:cxnSpLocks noChangeShapeType="1"/>
              <a:stCxn id="201735" idx="2"/>
              <a:endCxn id="201737" idx="0"/>
            </p:cNvCxnSpPr>
            <p:nvPr/>
          </p:nvCxnSpPr>
          <p:spPr bwMode="auto">
            <a:xfrm>
              <a:off x="3200" y="2669"/>
              <a:ext cx="1" cy="416"/>
            </a:xfrm>
            <a:prstGeom prst="straightConnector1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743" name="AutoShape 15"/>
            <p:cNvCxnSpPr>
              <a:cxnSpLocks noChangeShapeType="1"/>
              <a:stCxn id="201736" idx="2"/>
              <a:endCxn id="201739" idx="0"/>
            </p:cNvCxnSpPr>
            <p:nvPr/>
          </p:nvCxnSpPr>
          <p:spPr bwMode="auto">
            <a:xfrm>
              <a:off x="7958" y="2669"/>
              <a:ext cx="202" cy="416"/>
            </a:xfrm>
            <a:prstGeom prst="straightConnector1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744" name="AutoShape 16"/>
            <p:cNvCxnSpPr>
              <a:cxnSpLocks noChangeShapeType="1"/>
              <a:stCxn id="201736" idx="2"/>
              <a:endCxn id="201738" idx="0"/>
            </p:cNvCxnSpPr>
            <p:nvPr/>
          </p:nvCxnSpPr>
          <p:spPr bwMode="auto">
            <a:xfrm flipH="1">
              <a:off x="5644" y="2669"/>
              <a:ext cx="2314" cy="416"/>
            </a:xfrm>
            <a:prstGeom prst="straightConnector1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1745" name="Rectangle 17"/>
            <p:cNvSpPr>
              <a:spLocks noChangeArrowheads="1"/>
            </p:cNvSpPr>
            <p:nvPr/>
          </p:nvSpPr>
          <p:spPr bwMode="auto">
            <a:xfrm>
              <a:off x="2198" y="4397"/>
              <a:ext cx="1584" cy="10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800000"/>
                  </a:solidFill>
                  <a:latin typeface="Tahoma" pitchFamily="34" charset="0"/>
                </a:rPr>
                <a:t>Madárvédelmi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800000"/>
                  </a:solidFill>
                  <a:latin typeface="Tahoma" pitchFamily="34" charset="0"/>
                </a:rPr>
                <a:t>Irányelv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200">
                  <a:solidFill>
                    <a:srgbClr val="800000"/>
                  </a:solidFill>
                  <a:latin typeface="Tahoma" pitchFamily="34" charset="0"/>
                </a:rPr>
                <a:t>(</a:t>
              </a:r>
              <a:r>
                <a:rPr lang="hu-HU" altLang="hu-HU" sz="1200" b="1">
                  <a:solidFill>
                    <a:srgbClr val="800000"/>
                  </a:solidFill>
                  <a:latin typeface="Tahoma" pitchFamily="34" charset="0"/>
                </a:rPr>
                <a:t>79/409/EGK,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200" b="1">
                  <a:solidFill>
                    <a:srgbClr val="800000"/>
                  </a:solidFill>
                  <a:latin typeface="Tahoma" pitchFamily="34" charset="0"/>
                </a:rPr>
                <a:t>2009/147/EK</a:t>
              </a:r>
              <a:r>
                <a:rPr lang="hu-HU" altLang="hu-HU" sz="1200">
                  <a:solidFill>
                    <a:srgbClr val="800000"/>
                  </a:solidFill>
                  <a:latin typeface="Tahoma" pitchFamily="34" charset="0"/>
                </a:rPr>
                <a:t>)</a:t>
              </a:r>
              <a:endParaRPr lang="hu-HU" altLang="hu-HU" sz="1200">
                <a:solidFill>
                  <a:srgbClr val="000000"/>
                </a:solidFill>
              </a:endParaRPr>
            </a:p>
          </p:txBody>
        </p:sp>
        <p:sp>
          <p:nvSpPr>
            <p:cNvPr id="201746" name="Rectangle 18"/>
            <p:cNvSpPr>
              <a:spLocks noChangeArrowheads="1"/>
            </p:cNvSpPr>
            <p:nvPr/>
          </p:nvSpPr>
          <p:spPr bwMode="auto">
            <a:xfrm flipH="1">
              <a:off x="6086" y="4397"/>
              <a:ext cx="1584" cy="100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A5002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400" b="1">
                  <a:solidFill>
                    <a:srgbClr val="800000"/>
                  </a:solidFill>
                  <a:latin typeface="Tahoma" pitchFamily="34" charset="0"/>
                </a:rPr>
                <a:t>Élőhelyvédelmi Irányelv</a:t>
              </a:r>
              <a:r>
                <a:rPr lang="hu-HU" altLang="hu-HU" sz="1300" b="1">
                  <a:solidFill>
                    <a:srgbClr val="800000"/>
                  </a:solidFill>
                  <a:latin typeface="Tahoma" pitchFamily="34" charset="0"/>
                </a:rPr>
                <a:t>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200">
                <a:solidFill>
                  <a:srgbClr val="800000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200">
                  <a:solidFill>
                    <a:srgbClr val="800000"/>
                  </a:solidFill>
                  <a:latin typeface="Tahoma" pitchFamily="34" charset="0"/>
                </a:rPr>
                <a:t>(</a:t>
              </a:r>
              <a:r>
                <a:rPr lang="hu-HU" altLang="hu-HU" sz="1200" b="1">
                  <a:solidFill>
                    <a:srgbClr val="800000"/>
                  </a:solidFill>
                  <a:latin typeface="Tahoma" pitchFamily="34" charset="0"/>
                </a:rPr>
                <a:t>92/43/EGK</a:t>
              </a:r>
              <a:r>
                <a:rPr lang="hu-HU" altLang="hu-HU" sz="1200">
                  <a:solidFill>
                    <a:srgbClr val="800000"/>
                  </a:solidFill>
                  <a:latin typeface="Tahoma" pitchFamily="34" charset="0"/>
                </a:rPr>
                <a:t>)</a:t>
              </a:r>
              <a:endParaRPr lang="hu-HU" altLang="hu-HU" sz="1200">
                <a:solidFill>
                  <a:srgbClr val="000000"/>
                </a:solidFill>
              </a:endParaRPr>
            </a:p>
          </p:txBody>
        </p:sp>
        <p:sp>
          <p:nvSpPr>
            <p:cNvPr id="201747" name="Rectangle 19"/>
            <p:cNvSpPr>
              <a:spLocks noChangeArrowheads="1"/>
            </p:cNvSpPr>
            <p:nvPr/>
          </p:nvSpPr>
          <p:spPr bwMode="auto">
            <a:xfrm>
              <a:off x="2205" y="5693"/>
              <a:ext cx="1991" cy="105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003366"/>
                  </a:solidFill>
                  <a:latin typeface="Tahoma" pitchFamily="34" charset="0"/>
                </a:rPr>
                <a:t>101 jelölő madárfaj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200" i="1">
                  <a:solidFill>
                    <a:srgbClr val="003366"/>
                  </a:solidFill>
                  <a:latin typeface="Tahoma" pitchFamily="34" charset="0"/>
                </a:rPr>
                <a:t>(73 madárfaj a Madárvédelmi Irányelv  I. melléklet alapján + 28 vonuló madárfaj) </a:t>
              </a:r>
              <a:r>
                <a:rPr lang="hu-HU" altLang="hu-HU" sz="1200">
                  <a:solidFill>
                    <a:srgbClr val="006600"/>
                  </a:solidFill>
                  <a:latin typeface="Tahoma" pitchFamily="34" charset="0"/>
                </a:rPr>
                <a:t>	</a:t>
              </a:r>
              <a:endParaRPr lang="hu-HU" altLang="hu-HU" sz="1200">
                <a:solidFill>
                  <a:srgbClr val="000000"/>
                </a:solidFill>
              </a:endParaRPr>
            </a:p>
          </p:txBody>
        </p:sp>
        <p:sp>
          <p:nvSpPr>
            <p:cNvPr id="201748" name="Rectangle 20"/>
            <p:cNvSpPr>
              <a:spLocks noChangeArrowheads="1"/>
            </p:cNvSpPr>
            <p:nvPr/>
          </p:nvSpPr>
          <p:spPr bwMode="auto">
            <a:xfrm rot="21594020" flipH="1">
              <a:off x="4502" y="5692"/>
              <a:ext cx="4751" cy="1061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006600"/>
                  </a:solidFill>
                  <a:latin typeface="Tahoma" pitchFamily="34" charset="0"/>
                </a:rPr>
                <a:t>46 jelölő élőhelytípus, 37 jelölő növényfaj,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1300" b="1">
                  <a:solidFill>
                    <a:srgbClr val="006600"/>
                  </a:solidFill>
                  <a:latin typeface="Tahoma" pitchFamily="34" charset="0"/>
                </a:rPr>
                <a:t>104 </a:t>
              </a:r>
              <a:r>
                <a:rPr lang="hu-HU" altLang="hu-HU" sz="1300">
                  <a:solidFill>
                    <a:srgbClr val="006600"/>
                  </a:solidFill>
                  <a:latin typeface="Tahoma" pitchFamily="34" charset="0"/>
                </a:rPr>
                <a:t>(</a:t>
              </a:r>
              <a:r>
                <a:rPr lang="hu-HU" altLang="hu-HU" sz="1300" b="1">
                  <a:solidFill>
                    <a:srgbClr val="006600"/>
                  </a:solidFill>
                  <a:latin typeface="Tahoma" pitchFamily="34" charset="0"/>
                </a:rPr>
                <a:t>madarakon kívüli</a:t>
              </a:r>
              <a:r>
                <a:rPr lang="hu-HU" altLang="hu-HU" sz="1300">
                  <a:solidFill>
                    <a:srgbClr val="006600"/>
                  </a:solidFill>
                  <a:latin typeface="Tahoma" pitchFamily="34" charset="0"/>
                </a:rPr>
                <a:t>)</a:t>
              </a:r>
              <a:r>
                <a:rPr lang="hu-HU" altLang="hu-HU" sz="1300" b="1">
                  <a:solidFill>
                    <a:srgbClr val="006600"/>
                  </a:solidFill>
                  <a:latin typeface="Tahoma" pitchFamily="34" charset="0"/>
                </a:rPr>
                <a:t> jelölő állatfaj </a:t>
              </a:r>
              <a:r>
                <a:rPr lang="hu-HU" altLang="hu-HU" sz="1100" b="1" i="1">
                  <a:solidFill>
                    <a:srgbClr val="006600"/>
                  </a:solidFill>
                  <a:latin typeface="Tahoma" pitchFamily="34" charset="0"/>
                </a:rPr>
                <a:t>[51 ízeltlábúfaj</a:t>
              </a:r>
              <a:r>
                <a:rPr lang="hu-HU" altLang="hu-HU" sz="1100" i="1">
                  <a:solidFill>
                    <a:srgbClr val="006600"/>
                  </a:solidFill>
                  <a:latin typeface="Tahoma" pitchFamily="34" charset="0"/>
                </a:rPr>
                <a:t> (1 rákfaj, 50 rovarfaj: 21 lepkefaj, 19 bogárfaj, 4 szitakötőfaj, 6 egyenesszárnyúfaj), </a:t>
              </a:r>
              <a:r>
                <a:rPr lang="hu-HU" altLang="hu-HU" sz="1100" b="1" i="1">
                  <a:solidFill>
                    <a:srgbClr val="006600"/>
                  </a:solidFill>
                  <a:latin typeface="Tahoma" pitchFamily="34" charset="0"/>
                </a:rPr>
                <a:t>9 puha-testűfaj, 19 hal- és körszájúfaj, 5 kétéltűfaj, 2 hüllőfaj, 18 emlősfaj]</a:t>
              </a:r>
              <a:endParaRPr lang="hu-HU" altLang="hu-HU" sz="1100">
                <a:solidFill>
                  <a:srgbClr val="006600"/>
                </a:solidFill>
                <a:latin typeface="Tahoma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z="1100">
                <a:solidFill>
                  <a:srgbClr val="006600"/>
                </a:solidFill>
                <a:latin typeface="Tahoma" pitchFamily="34" charset="0"/>
              </a:endParaRPr>
            </a:p>
          </p:txBody>
        </p:sp>
        <p:cxnSp>
          <p:nvCxnSpPr>
            <p:cNvPr id="201749" name="AutoShape 21"/>
            <p:cNvCxnSpPr>
              <a:cxnSpLocks noChangeShapeType="1"/>
              <a:stCxn id="201746" idx="0"/>
              <a:endCxn id="201738" idx="2"/>
            </p:cNvCxnSpPr>
            <p:nvPr/>
          </p:nvCxnSpPr>
          <p:spPr bwMode="auto">
            <a:xfrm flipH="1" flipV="1">
              <a:off x="5644" y="3981"/>
              <a:ext cx="1234" cy="416"/>
            </a:xfrm>
            <a:prstGeom prst="straightConnector1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750" name="AutoShape 22"/>
            <p:cNvCxnSpPr>
              <a:cxnSpLocks noChangeShapeType="1"/>
            </p:cNvCxnSpPr>
            <p:nvPr/>
          </p:nvCxnSpPr>
          <p:spPr bwMode="auto">
            <a:xfrm flipV="1">
              <a:off x="6836" y="3965"/>
              <a:ext cx="1269" cy="432"/>
            </a:xfrm>
            <a:prstGeom prst="straightConnector1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751" name="AutoShape 23"/>
            <p:cNvCxnSpPr>
              <a:cxnSpLocks noChangeShapeType="1"/>
            </p:cNvCxnSpPr>
            <p:nvPr/>
          </p:nvCxnSpPr>
          <p:spPr bwMode="auto">
            <a:xfrm flipV="1">
              <a:off x="3062" y="3965"/>
              <a:ext cx="1" cy="432"/>
            </a:xfrm>
            <a:prstGeom prst="straightConnector1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1752" name="Line 24"/>
            <p:cNvSpPr>
              <a:spLocks noChangeShapeType="1"/>
            </p:cNvSpPr>
            <p:nvPr/>
          </p:nvSpPr>
          <p:spPr bwMode="auto">
            <a:xfrm flipH="1" flipV="1">
              <a:off x="4070" y="3965"/>
              <a:ext cx="1" cy="1728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201753" name="Line 25"/>
            <p:cNvSpPr>
              <a:spLocks noChangeShapeType="1"/>
            </p:cNvSpPr>
            <p:nvPr/>
          </p:nvSpPr>
          <p:spPr bwMode="auto">
            <a:xfrm flipV="1">
              <a:off x="5510" y="3965"/>
              <a:ext cx="1" cy="1584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201754" name="Line 26"/>
            <p:cNvSpPr>
              <a:spLocks noChangeShapeType="1"/>
            </p:cNvSpPr>
            <p:nvPr/>
          </p:nvSpPr>
          <p:spPr bwMode="auto">
            <a:xfrm flipV="1">
              <a:off x="8246" y="3965"/>
              <a:ext cx="1" cy="1584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201755" name="Line 27"/>
            <p:cNvSpPr>
              <a:spLocks noChangeShapeType="1"/>
            </p:cNvSpPr>
            <p:nvPr/>
          </p:nvSpPr>
          <p:spPr bwMode="auto">
            <a:xfrm flipV="1">
              <a:off x="5510" y="5549"/>
              <a:ext cx="2736" cy="1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  <p:sp>
          <p:nvSpPr>
            <p:cNvPr id="201756" name="Line 28"/>
            <p:cNvSpPr>
              <a:spLocks noChangeShapeType="1"/>
            </p:cNvSpPr>
            <p:nvPr/>
          </p:nvSpPr>
          <p:spPr bwMode="auto">
            <a:xfrm flipV="1">
              <a:off x="6806" y="5549"/>
              <a:ext cx="1" cy="144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hu-HU" sz="2400" b="1">
                <a:solidFill>
                  <a:srgbClr val="00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6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60437"/>
          </a:xfrm>
        </p:spPr>
        <p:txBody>
          <a:bodyPr/>
          <a:lstStyle/>
          <a:p>
            <a:pPr eaLnBrk="1" hangingPunct="1"/>
            <a:r>
              <a:rPr lang="hu-HU" altLang="hu-HU" sz="35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A természetvédelmi oltalom </a:t>
            </a:r>
            <a:br>
              <a:rPr lang="hu-HU" altLang="hu-HU" sz="35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3500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alatt álló területek alapkategóriái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altLang="hu-HU" sz="100" smtClean="0"/>
              <a:t>.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altLang="hu-HU" sz="2400" b="1">
              <a:solidFill>
                <a:srgbClr val="000099"/>
              </a:solidFill>
            </a:endParaRPr>
          </a:p>
        </p:txBody>
      </p:sp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250825" y="1196975"/>
          <a:ext cx="856932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3" imgW="7568125" imgH="4706809" progId="Word.Document.8">
                  <p:embed/>
                </p:oleObj>
              </mc:Choice>
              <mc:Fallback>
                <p:oleObj name="Document" r:id="rId3" imgW="7568125" imgH="47068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6975"/>
                        <a:ext cx="856932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1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altLang="hu-HU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639</Words>
  <Application>Microsoft Office PowerPoint</Application>
  <PresentationFormat>Diavetítés a képernyőre (4:3 oldalarány)</PresentationFormat>
  <Paragraphs>269</Paragraphs>
  <Slides>15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8" baseType="lpstr">
      <vt:lpstr>Office-téma</vt:lpstr>
      <vt:lpstr>Alapértelmezett terv</vt:lpstr>
      <vt:lpstr>1_Alapértelmezett terv</vt:lpstr>
      <vt:lpstr>2_Alapértelmezett terv</vt:lpstr>
      <vt:lpstr>3_Alapértelmezett terv</vt:lpstr>
      <vt:lpstr>4_Alapértelmezett terv</vt:lpstr>
      <vt:lpstr>9_Alapértelmezett terv</vt:lpstr>
      <vt:lpstr>10_Alapértelmezett terv</vt:lpstr>
      <vt:lpstr>1_Office-téma</vt:lpstr>
      <vt:lpstr>4_Office-téma</vt:lpstr>
      <vt:lpstr>5_Office-téma</vt:lpstr>
      <vt:lpstr>Document</vt:lpstr>
      <vt:lpstr>Dokumentum</vt:lpstr>
      <vt:lpstr>Te</vt:lpstr>
      <vt:lpstr>  TERMÉSZETVÉDELEM</vt:lpstr>
      <vt:lpstr>Természet- és környezetvédelem</vt:lpstr>
      <vt:lpstr>A természetvédelem vázlata  - általános védelem és kiemelt oltalom -</vt:lpstr>
      <vt:lpstr>A védett természeti területek és értékek összefoglaló csoportosítása</vt:lpstr>
      <vt:lpstr>.</vt:lpstr>
      <vt:lpstr>Közösségi védelem – Natura 2000</vt:lpstr>
      <vt:lpstr>N A T U R A   2 0 0 0  európai közösségi irányelvek alapján védett területek,  az EU ökológiai hálózata</vt:lpstr>
      <vt:lpstr>A természetvédelmi oltalom  alatt álló területek alapkategóriái</vt:lpstr>
      <vt:lpstr>A vadon élő állatfajok csoportosítása</vt:lpstr>
      <vt:lpstr>A TERMÉSZET VÉDELMÉNEK VÁZLATA      (természet = természeti terület + természeti érték)</vt:lpstr>
      <vt:lpstr>    A TERMÉSZETBEN FOLYTATOTT GAZDÁLKODÁS JOGI ALAPVETÉSEI szerk.: dr. Temesi Géza </vt:lpstr>
      <vt:lpstr>.</vt:lpstr>
      <vt:lpstr>.</vt:lpstr>
      <vt:lpstr>TŰZ A TERMÉSZETBEN villámtól a gyújtogatásig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Géza</dc:creator>
  <cp:lastModifiedBy>Géza</cp:lastModifiedBy>
  <cp:revision>23</cp:revision>
  <dcterms:created xsi:type="dcterms:W3CDTF">2019-09-19T12:26:51Z</dcterms:created>
  <dcterms:modified xsi:type="dcterms:W3CDTF">2019-10-07T15:12:32Z</dcterms:modified>
</cp:coreProperties>
</file>